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5"/>
  </p:notesMasterIdLst>
  <p:sldIdLst>
    <p:sldId id="256" r:id="rId4"/>
    <p:sldId id="261" r:id="rId5"/>
    <p:sldId id="300" r:id="rId6"/>
    <p:sldId id="301" r:id="rId7"/>
    <p:sldId id="308" r:id="rId8"/>
    <p:sldId id="311" r:id="rId9"/>
    <p:sldId id="309" r:id="rId10"/>
    <p:sldId id="310" r:id="rId11"/>
    <p:sldId id="312" r:id="rId12"/>
    <p:sldId id="313" r:id="rId13"/>
    <p:sldId id="307" r:id="rId14"/>
    <p:sldId id="314" r:id="rId15"/>
    <p:sldId id="265" r:id="rId16"/>
    <p:sldId id="315" r:id="rId17"/>
    <p:sldId id="302" r:id="rId18"/>
    <p:sldId id="316" r:id="rId19"/>
    <p:sldId id="304" r:id="rId20"/>
    <p:sldId id="303" r:id="rId21"/>
    <p:sldId id="306" r:id="rId22"/>
    <p:sldId id="262" r:id="rId23"/>
    <p:sldId id="305"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636"/>
    <a:srgbClr val="FF9A07"/>
    <a:srgbClr val="FF9000"/>
    <a:srgbClr val="FFAF18"/>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5"/>
    <p:restoredTop sz="71774" autoAdjust="0"/>
  </p:normalViewPr>
  <p:slideViewPr>
    <p:cSldViewPr>
      <p:cViewPr varScale="1">
        <p:scale>
          <a:sx n="110" d="100"/>
          <a:sy n="110" d="100"/>
        </p:scale>
        <p:origin x="1392" y="55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85A79F9-2CF1-4956-B010-D40666E81124}" type="datetimeFigureOut">
              <a:rPr lang="he-IL" smtClean="0"/>
              <a:t>כ"א/סיון/תשע"ח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AA2DE0-1846-4770-8A46-FF051D164392}" type="slidenum">
              <a:rPr lang="he-IL" smtClean="0"/>
              <a:t>‹#›</a:t>
            </a:fld>
            <a:endParaRPr lang="he-IL"/>
          </a:p>
        </p:txBody>
      </p:sp>
    </p:spTree>
    <p:extLst>
      <p:ext uri="{BB962C8B-B14F-4D97-AF65-F5344CB8AC3E}">
        <p14:creationId xmlns:p14="http://schemas.microsoft.com/office/powerpoint/2010/main" val="388759749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5</a:t>
            </a:fld>
            <a:endParaRPr lang="he-IL"/>
          </a:p>
        </p:txBody>
      </p:sp>
    </p:spTree>
    <p:extLst>
      <p:ext uri="{BB962C8B-B14F-4D97-AF65-F5344CB8AC3E}">
        <p14:creationId xmlns:p14="http://schemas.microsoft.com/office/powerpoint/2010/main" val="313976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Lost / stolen packages – package</a:t>
            </a:r>
            <a:r>
              <a:rPr lang="en-US" baseline="0" dirty="0"/>
              <a:t> could get lost or stolen anywhere along its route, we wish to avoid losses and when it does happen agree on party who’s responsible for it.</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Fraud- </a:t>
            </a:r>
            <a:r>
              <a:rPr lang="en-US" dirty="0"/>
              <a:t>Online shopping scams involve scammers pretending to be legitimate online sellers, either with a fake website or a fake ad on a genuine retailer site. We wish to protect buyers</a:t>
            </a:r>
            <a:r>
              <a:rPr lang="en-US" baseline="0" dirty="0"/>
              <a:t> from such scams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Unhappy client – package is returned to seller for some reason, double shipping.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Multiple carriers may have different systems for tracking, we want to provide all parties with an easy and transparent way to view most updated package status</a:t>
            </a:r>
            <a:endParaRPr lang="en-US" dirty="0"/>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6</a:t>
            </a:fld>
            <a:endParaRPr lang="he-IL"/>
          </a:p>
        </p:txBody>
      </p:sp>
    </p:spTree>
    <p:extLst>
      <p:ext uri="{BB962C8B-B14F-4D97-AF65-F5344CB8AC3E}">
        <p14:creationId xmlns:p14="http://schemas.microsoft.com/office/powerpoint/2010/main" val="10715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sz="1200" dirty="0">
                <a:solidFill>
                  <a:schemeClr val="bg1"/>
                </a:solidFill>
              </a:rPr>
              <a:t>Trustlessness – terms of deal are agreed prior to shipping, all parties are protected from all risks mentioned.</a:t>
            </a:r>
          </a:p>
          <a:p>
            <a:pPr algn="l"/>
            <a:r>
              <a:rPr lang="en-US" sz="1200" dirty="0">
                <a:solidFill>
                  <a:schemeClr val="bg1"/>
                </a:solidFill>
              </a:rPr>
              <a:t>Transparency</a:t>
            </a:r>
            <a:r>
              <a:rPr lang="en-US" sz="1200" baseline="0" dirty="0">
                <a:solidFill>
                  <a:schemeClr val="bg1"/>
                </a:solidFill>
              </a:rPr>
              <a:t> -  all parties have access to most updated package status at each time. In case of loss, we know who to blame</a:t>
            </a:r>
          </a:p>
          <a:p>
            <a:pPr algn="l"/>
            <a:r>
              <a:rPr lang="en-US" sz="1200" baseline="0" dirty="0">
                <a:solidFill>
                  <a:schemeClr val="bg1"/>
                </a:solidFill>
              </a:rPr>
              <a:t>Security- data is immune to attack of unauthorized </a:t>
            </a:r>
            <a:r>
              <a:rPr lang="he-IL" sz="1200" baseline="0" dirty="0">
                <a:solidFill>
                  <a:schemeClr val="bg1"/>
                </a:solidFill>
              </a:rPr>
              <a:t> </a:t>
            </a:r>
            <a:r>
              <a:rPr lang="en-US" sz="1200" baseline="0" dirty="0">
                <a:solidFill>
                  <a:schemeClr val="bg1"/>
                </a:solidFill>
              </a:rPr>
              <a:t> </a:t>
            </a:r>
            <a:endParaRPr lang="he-IL" sz="1200" baseline="0" dirty="0">
              <a:solidFill>
                <a:schemeClr val="bg1"/>
              </a:solidFill>
            </a:endParaRPr>
          </a:p>
          <a:p>
            <a:pPr algn="l"/>
            <a:r>
              <a:rPr lang="en-US" sz="1200" baseline="0" dirty="0">
                <a:solidFill>
                  <a:schemeClr val="bg1"/>
                </a:solidFill>
              </a:rPr>
              <a:t>Easy interface- all parties use the app the same way, no need to worry when package changes hands</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7</a:t>
            </a:fld>
            <a:endParaRPr lang="he-IL"/>
          </a:p>
        </p:txBody>
      </p:sp>
    </p:spTree>
    <p:extLst>
      <p:ext uri="{BB962C8B-B14F-4D97-AF65-F5344CB8AC3E}">
        <p14:creationId xmlns:p14="http://schemas.microsoft.com/office/powerpoint/2010/main" val="291740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Resiliency: Having the business-logic written on a smart contract means that a DApp backend will be fully distributed and managed on the Blockchain. Unlike deploying an application on a centralized server, a DApp will have no downtime and will continue to persist as long as the Blockchain is still operating.</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Transparency: The open source nature of a DApp allows anyone to fork the code and have the same application running on the Blockchain. On the same note, any interaction with the Blockchain will be stored forever and anyone with a copy of the Blockchain can gain access to it.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 Censorship Resistance: As long as a user has access to an </a:t>
            </a:r>
            <a:r>
              <a:rPr lang="en-US" sz="1200" b="0" i="0" kern="1200" dirty="0" err="1">
                <a:solidFill>
                  <a:schemeClr val="tx1"/>
                </a:solidFill>
                <a:effectLst/>
                <a:latin typeface="+mn-lt"/>
                <a:ea typeface="+mn-ea"/>
                <a:cs typeface="+mn-cs"/>
              </a:rPr>
              <a:t>Ethereum</a:t>
            </a:r>
            <a:r>
              <a:rPr lang="en-US" sz="1200" b="0" i="0" kern="1200" dirty="0">
                <a:solidFill>
                  <a:schemeClr val="tx1"/>
                </a:solidFill>
                <a:effectLst/>
                <a:latin typeface="+mn-lt"/>
                <a:ea typeface="+mn-ea"/>
                <a:cs typeface="+mn-cs"/>
              </a:rPr>
              <a:t> node, the user will always be able to interact with a DApp without interference from a centralized control. No service provider, or even the owner of the smart contract, could alter the code once it is deployed on the network.</a:t>
            </a: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8</a:t>
            </a:fld>
            <a:endParaRPr lang="he-IL"/>
          </a:p>
        </p:txBody>
      </p:sp>
    </p:spTree>
    <p:extLst>
      <p:ext uri="{BB962C8B-B14F-4D97-AF65-F5344CB8AC3E}">
        <p14:creationId xmlns:p14="http://schemas.microsoft.com/office/powerpoint/2010/main" val="105908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r>
              <a:rPr lang="en-US" dirty="0"/>
              <a:t>Trustlessness</a:t>
            </a:r>
            <a:r>
              <a:rPr lang="en-US" baseline="0" dirty="0"/>
              <a:t> – each party pays to contract agreed amount of ether. Terms are “agreed” by immutable code of the contract: in case of fraud – money will be returned to buyer, lost package – buyer get money back and seller gets shipping company deposit</a:t>
            </a:r>
          </a:p>
          <a:p>
            <a:pPr algn="just" rtl="0"/>
            <a:r>
              <a:rPr lang="en-US" baseline="0" dirty="0"/>
              <a:t>Unhappy client </a:t>
            </a:r>
            <a:r>
              <a:rPr lang="en-US" sz="1200" b="0" i="0" u="none" strike="noStrike" kern="1200" dirty="0">
                <a:solidFill>
                  <a:schemeClr val="tx1"/>
                </a:solidFill>
                <a:effectLst/>
                <a:latin typeface="+mn-lt"/>
                <a:ea typeface="+mn-ea"/>
                <a:cs typeface="+mn-cs"/>
              </a:rPr>
              <a:t>-Package is returned to seller and client pays for delivery. If seller won’t sign it back - </a:t>
            </a:r>
            <a:r>
              <a:rPr lang="en-US" sz="1200" b="0" i="0" u="none" strike="noStrike" kern="1200" dirty="0" err="1">
                <a:solidFill>
                  <a:schemeClr val="tx1"/>
                </a:solidFill>
                <a:effectLst/>
                <a:latin typeface="+mn-lt"/>
                <a:ea typeface="+mn-ea"/>
                <a:cs typeface="+mn-cs"/>
              </a:rPr>
              <a:t>pkg</a:t>
            </a:r>
            <a:r>
              <a:rPr lang="en-US" sz="1200" b="0" i="0" u="none" strike="noStrike" kern="1200" dirty="0">
                <a:solidFill>
                  <a:schemeClr val="tx1"/>
                </a:solidFill>
                <a:effectLst/>
                <a:latin typeface="+mn-lt"/>
                <a:ea typeface="+mn-ea"/>
                <a:cs typeface="+mn-cs"/>
              </a:rPr>
              <a:t> goes to under dispute state, waiting for the dispute resolver to resolve the case. </a:t>
            </a:r>
          </a:p>
          <a:p>
            <a:pPr algn="just" rtl="0"/>
            <a:r>
              <a:rPr lang="en-US" sz="1200" b="0" i="0" u="none" strike="noStrike" kern="1200" baseline="0" dirty="0">
                <a:solidFill>
                  <a:schemeClr val="tx1"/>
                </a:solidFill>
                <a:effectLst/>
                <a:latin typeface="+mn-lt"/>
                <a:ea typeface="+mn-ea"/>
                <a:cs typeface="+mn-cs"/>
              </a:rPr>
              <a:t>Transparency -  by the nature of </a:t>
            </a:r>
            <a:r>
              <a:rPr lang="en-US" sz="1200" b="0" i="0" u="none" strike="noStrike" kern="1200" baseline="0" dirty="0" err="1">
                <a:solidFill>
                  <a:schemeClr val="tx1"/>
                </a:solidFill>
                <a:effectLst/>
                <a:latin typeface="+mn-lt"/>
                <a:ea typeface="+mn-ea"/>
                <a:cs typeface="+mn-cs"/>
              </a:rPr>
              <a:t>ethereum</a:t>
            </a:r>
            <a:endParaRPr lang="en-US" sz="1200" b="0" i="0" u="none" strike="noStrike" kern="1200" baseline="0" dirty="0">
              <a:solidFill>
                <a:schemeClr val="tx1"/>
              </a:solidFill>
              <a:effectLst/>
              <a:latin typeface="+mn-lt"/>
              <a:ea typeface="+mn-ea"/>
              <a:cs typeface="+mn-cs"/>
            </a:endParaRPr>
          </a:p>
          <a:p>
            <a:pPr algn="just" rtl="0"/>
            <a:r>
              <a:rPr lang="en-US" sz="1200" b="0" i="0" u="none" strike="noStrike" kern="1200" baseline="0" dirty="0">
                <a:solidFill>
                  <a:schemeClr val="tx1"/>
                </a:solidFill>
                <a:effectLst/>
                <a:latin typeface="+mn-lt"/>
                <a:ea typeface="+mn-ea"/>
                <a:cs typeface="+mn-cs"/>
              </a:rPr>
              <a:t>Security – built in the contract, only seller, client and shipper can sign a package</a:t>
            </a:r>
          </a:p>
          <a:p>
            <a:pPr algn="just" rtl="0"/>
            <a:r>
              <a:rPr lang="en-US" sz="1200" b="0" i="0" u="none" strike="noStrike" kern="1200" baseline="0" dirty="0">
                <a:solidFill>
                  <a:schemeClr val="tx1"/>
                </a:solidFill>
                <a:effectLst/>
                <a:latin typeface="+mn-lt"/>
                <a:ea typeface="+mn-ea"/>
                <a:cs typeface="+mn-cs"/>
              </a:rPr>
              <a:t>Easy interface – android app and </a:t>
            </a:r>
            <a:r>
              <a:rPr lang="en-US" sz="1200" b="0" i="0" u="none" strike="noStrike" kern="1200" baseline="0" dirty="0" err="1">
                <a:solidFill>
                  <a:schemeClr val="tx1"/>
                </a:solidFill>
                <a:effectLst/>
                <a:latin typeface="+mn-lt"/>
                <a:ea typeface="+mn-ea"/>
                <a:cs typeface="+mn-cs"/>
              </a:rPr>
              <a:t>QRcode</a:t>
            </a:r>
            <a:endParaRPr lang="en-US" baseline="0" dirty="0"/>
          </a:p>
          <a:p>
            <a:pPr algn="just" rtl="0"/>
            <a:r>
              <a:rPr lang="en-US" baseline="0" dirty="0"/>
              <a:t> </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9</a:t>
            </a:fld>
            <a:endParaRPr lang="he-IL"/>
          </a:p>
        </p:txBody>
      </p:sp>
    </p:spTree>
    <p:extLst>
      <p:ext uri="{BB962C8B-B14F-4D97-AF65-F5344CB8AC3E}">
        <p14:creationId xmlns:p14="http://schemas.microsoft.com/office/powerpoint/2010/main" val="329616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AA2DE0-1846-4770-8A46-FF051D164392}" type="slidenum">
              <a:rPr lang="he-IL" smtClean="0"/>
              <a:t>17</a:t>
            </a:fld>
            <a:endParaRPr lang="he-IL"/>
          </a:p>
        </p:txBody>
      </p:sp>
    </p:spTree>
    <p:extLst>
      <p:ext uri="{BB962C8B-B14F-4D97-AF65-F5344CB8AC3E}">
        <p14:creationId xmlns:p14="http://schemas.microsoft.com/office/powerpoint/2010/main" val="197649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035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378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8"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95788" y="2787774"/>
            <a:ext cx="4896544" cy="1152129"/>
          </a:xfrm>
        </p:spPr>
        <p:txBody>
          <a:bodyPr/>
          <a:lstStyle/>
          <a:p>
            <a:r>
              <a:rPr lang="en-US" altLang="ko-KR" sz="2800" dirty="0">
                <a:ea typeface="맑은 고딕" pitchFamily="50" charset="-127"/>
              </a:rPr>
              <a:t>Distributed &amp; Insured delivery smart contract</a:t>
            </a:r>
            <a:endParaRPr lang="en-US" altLang="ko-KR" sz="2800" dirty="0"/>
          </a:p>
        </p:txBody>
      </p:sp>
      <p:sp>
        <p:nvSpPr>
          <p:cNvPr id="4" name="Text Placeholder 3"/>
          <p:cNvSpPr>
            <a:spLocks noGrp="1"/>
          </p:cNvSpPr>
          <p:nvPr>
            <p:ph type="body" sz="quarter" idx="11"/>
          </p:nvPr>
        </p:nvSpPr>
        <p:spPr/>
        <p:txBody>
          <a:bodyPr/>
          <a:lstStyle/>
          <a:p>
            <a:pPr marL="0" indent="0" algn="l" defTabSz="914400" rtl="0" eaLnBrk="1" latinLnBrk="1" hangingPunct="1">
              <a:lnSpc>
                <a:spcPct val="100000"/>
              </a:lnSpc>
              <a:spcBef>
                <a:spcPts val="0"/>
              </a:spcBef>
              <a:buFont typeface="Arial" pitchFamily="34" charset="0"/>
              <a:buNone/>
              <a:defRPr/>
            </a:pPr>
            <a:r>
              <a:rPr lang="en-US" altLang="ko-KR" b="1" dirty="0"/>
              <a:t>Students: </a:t>
            </a:r>
            <a:r>
              <a:rPr lang="en-US" altLang="ko-KR" b="1" dirty="0" err="1"/>
              <a:t>Yonathan</a:t>
            </a:r>
            <a:r>
              <a:rPr lang="en-US" altLang="ko-KR" b="1" dirty="0"/>
              <a:t> </a:t>
            </a:r>
            <a:r>
              <a:rPr lang="en-US" altLang="ko-KR" b="1" dirty="0" err="1"/>
              <a:t>Haimovich</a:t>
            </a:r>
            <a:r>
              <a:rPr lang="en-US" altLang="ko-KR" b="1" dirty="0"/>
              <a:t> and Yuval Kurtser</a:t>
            </a:r>
          </a:p>
          <a:p>
            <a:pPr marL="0" indent="0" algn="l" defTabSz="914400" rtl="0" eaLnBrk="1" latinLnBrk="1" hangingPunct="1">
              <a:lnSpc>
                <a:spcPct val="100000"/>
              </a:lnSpc>
              <a:spcBef>
                <a:spcPts val="0"/>
              </a:spcBef>
              <a:buFont typeface="Arial" pitchFamily="34" charset="0"/>
              <a:buNone/>
              <a:defRPr/>
            </a:pPr>
            <a:r>
              <a:rPr lang="en-US" altLang="ko-KR" b="1" dirty="0"/>
              <a:t>Supervisor: Alex </a:t>
            </a:r>
            <a:r>
              <a:rPr lang="en-US" altLang="ko-KR" b="1" dirty="0" err="1"/>
              <a:t>Manuskin</a:t>
            </a:r>
            <a:endParaRPr lang="en-US" altLang="ko-KR" b="1" dirty="0"/>
          </a:p>
        </p:txBody>
      </p:sp>
      <p:pic>
        <p:nvPicPr>
          <p:cNvPr id="7" name="Picture 6">
            <a:extLst>
              <a:ext uri="{FF2B5EF4-FFF2-40B4-BE49-F238E27FC236}">
                <a16:creationId xmlns:a16="http://schemas.microsoft.com/office/drawing/2014/main" xmlns="" id="{83BE9E03-A95E-9B4A-B817-DD66E2F9AA5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6504626" y="-452586"/>
            <a:ext cx="2526928" cy="1991219"/>
          </a:xfrm>
          <a:prstGeom prst="rect">
            <a:avLst/>
          </a:prstGeom>
          <a:ln>
            <a:noFill/>
          </a:ln>
          <a:effectLst>
            <a:outerShdw blurRad="152400" dist="38100" dir="4440000" sx="106000" sy="106000" algn="ctr" rotWithShape="0">
              <a:srgbClr val="FFC000">
                <a:alpha val="46000"/>
              </a:srgbClr>
            </a:outerShdw>
          </a:effectLst>
        </p:spPr>
      </p:pic>
      <p:pic>
        <p:nvPicPr>
          <p:cNvPr id="9" name="Picture 8">
            <a:extLst>
              <a:ext uri="{FF2B5EF4-FFF2-40B4-BE49-F238E27FC236}">
                <a16:creationId xmlns:a16="http://schemas.microsoft.com/office/drawing/2014/main" xmlns="" id="{6868F7F4-40B7-5748-9195-5387BAD10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027" y="267494"/>
            <a:ext cx="2497063" cy="776289"/>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xmlns="" id="{801C002E-E947-BF48-AE80-E3A276620023}"/>
              </a:ext>
            </a:extLst>
          </p:cNvPr>
          <p:cNvSpPr txBox="1">
            <a:spLocks/>
          </p:cNvSpPr>
          <p:nvPr/>
        </p:nvSpPr>
        <p:spPr>
          <a:xfrm>
            <a:off x="4841091" y="1"/>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9" name="Picture 8">
            <a:extLst>
              <a:ext uri="{FF2B5EF4-FFF2-40B4-BE49-F238E27FC236}">
                <a16:creationId xmlns:a16="http://schemas.microsoft.com/office/drawing/2014/main" xmlns="" id="{C3072424-F460-2B4A-868F-09A1617179E6}"/>
              </a:ext>
            </a:extLst>
          </p:cNvPr>
          <p:cNvPicPr>
            <a:picLocks noChangeAspect="1"/>
          </p:cNvPicPr>
          <p:nvPr/>
        </p:nvPicPr>
        <p:blipFill>
          <a:blip r:embed="rId2"/>
          <a:stretch>
            <a:fillRect/>
          </a:stretch>
        </p:blipFill>
        <p:spPr>
          <a:xfrm>
            <a:off x="1750976" y="0"/>
            <a:ext cx="4810836" cy="5113417"/>
          </a:xfrm>
          <a:prstGeom prst="rect">
            <a:avLst/>
          </a:prstGeom>
        </p:spPr>
      </p:pic>
      <p:pic>
        <p:nvPicPr>
          <p:cNvPr id="10" name="Picture 9">
            <a:extLst>
              <a:ext uri="{FF2B5EF4-FFF2-40B4-BE49-F238E27FC236}">
                <a16:creationId xmlns:a16="http://schemas.microsoft.com/office/drawing/2014/main" xmlns="" id="{F6D5EDC8-FAA4-0740-B22D-ADFBFC74CA75}"/>
              </a:ext>
            </a:extLst>
          </p:cNvPr>
          <p:cNvPicPr>
            <a:picLocks noChangeAspect="1"/>
          </p:cNvPicPr>
          <p:nvPr/>
        </p:nvPicPr>
        <p:blipFill>
          <a:blip r:embed="rId3"/>
          <a:stretch>
            <a:fillRect/>
          </a:stretch>
        </p:blipFill>
        <p:spPr>
          <a:xfrm>
            <a:off x="6561812" y="2796552"/>
            <a:ext cx="1206260" cy="2324472"/>
          </a:xfrm>
          <a:prstGeom prst="rect">
            <a:avLst/>
          </a:prstGeom>
        </p:spPr>
      </p:pic>
      <p:pic>
        <p:nvPicPr>
          <p:cNvPr id="11" name="Picture 10">
            <a:extLst>
              <a:ext uri="{FF2B5EF4-FFF2-40B4-BE49-F238E27FC236}">
                <a16:creationId xmlns:a16="http://schemas.microsoft.com/office/drawing/2014/main" xmlns="" id="{B2798D0B-DD60-FD47-A782-02F9757FD28B}"/>
              </a:ext>
            </a:extLst>
          </p:cNvPr>
          <p:cNvPicPr>
            <a:picLocks noChangeAspect="1"/>
          </p:cNvPicPr>
          <p:nvPr/>
        </p:nvPicPr>
        <p:blipFill>
          <a:blip r:embed="rId4"/>
          <a:stretch>
            <a:fillRect/>
          </a:stretch>
        </p:blipFill>
        <p:spPr>
          <a:xfrm>
            <a:off x="6561812" y="735749"/>
            <a:ext cx="1316938" cy="2160240"/>
          </a:xfrm>
          <a:prstGeom prst="rect">
            <a:avLst/>
          </a:prstGeom>
        </p:spPr>
      </p:pic>
    </p:spTree>
    <p:extLst>
      <p:ext uri="{BB962C8B-B14F-4D97-AF65-F5344CB8AC3E}">
        <p14:creationId xmlns:p14="http://schemas.microsoft.com/office/powerpoint/2010/main" val="20097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xmlns="" id="{4A43F76E-72FF-B74C-B0DA-487B6A2F38CF}"/>
              </a:ext>
            </a:extLst>
          </p:cNvPr>
          <p:cNvSpPr>
            <a:spLocks noGrp="1"/>
          </p:cNvSpPr>
          <p:nvPr>
            <p:ph type="body" sz="quarter" idx="10"/>
          </p:nvPr>
        </p:nvSpPr>
        <p:spPr>
          <a:xfrm>
            <a:off x="10799" y="-1"/>
            <a:ext cx="9133201" cy="787809"/>
          </a:xfrm>
          <a:solidFill>
            <a:srgbClr val="444342"/>
          </a:solidFill>
        </p:spPr>
        <p:txBody>
          <a:bodyPr/>
          <a:lstStyle/>
          <a:p>
            <a:r>
              <a:rPr lang="en-US" altLang="ko-KR" dirty="0"/>
              <a:t>App UI Abstraction</a:t>
            </a:r>
            <a:endParaRPr lang="ko-KR" altLang="en-US" dirty="0"/>
          </a:p>
        </p:txBody>
      </p:sp>
      <p:pic>
        <p:nvPicPr>
          <p:cNvPr id="3" name="Picture 2">
            <a:extLst>
              <a:ext uri="{FF2B5EF4-FFF2-40B4-BE49-F238E27FC236}">
                <a16:creationId xmlns:a16="http://schemas.microsoft.com/office/drawing/2014/main" xmlns="" id="{37C1FDA0-E02B-F545-8E4D-ACEEA01C2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614" y="787808"/>
            <a:ext cx="6277570" cy="4318029"/>
          </a:xfrm>
          <a:prstGeom prst="rect">
            <a:avLst/>
          </a:prstGeom>
        </p:spPr>
      </p:pic>
    </p:spTree>
    <p:extLst>
      <p:ext uri="{BB962C8B-B14F-4D97-AF65-F5344CB8AC3E}">
        <p14:creationId xmlns:p14="http://schemas.microsoft.com/office/powerpoint/2010/main" val="331972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 </a:t>
            </a:r>
            <a:r>
              <a:rPr lang="en-US" dirty="0" smtClean="0"/>
              <a:t>Contract: </a:t>
            </a:r>
            <a:r>
              <a:rPr lang="en-US" dirty="0" err="1" smtClean="0"/>
              <a:t>PackageManager</a:t>
            </a:r>
            <a:endParaRPr lang="he-IL" dirty="0"/>
          </a:p>
        </p:txBody>
      </p:sp>
      <p:sp>
        <p:nvSpPr>
          <p:cNvPr id="3" name="TextBox 2"/>
          <p:cNvSpPr txBox="1"/>
          <p:nvPr/>
        </p:nvSpPr>
        <p:spPr>
          <a:xfrm>
            <a:off x="1983999" y="1419622"/>
            <a:ext cx="6768752" cy="2862322"/>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main responsibility is to create a new package contract, when has all required information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Also creates delivery company contracts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Deployed once by 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Collects profit </a:t>
            </a:r>
          </a:p>
          <a:p>
            <a:pPr marL="285750" indent="-285750">
              <a:buFont typeface="Arial" panose="020B0604020202020204" pitchFamily="34" charset="0"/>
              <a:buChar char="•"/>
            </a:pPr>
            <a:endParaRPr lang="en-US" dirty="0" smtClean="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392562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Contract: </a:t>
            </a:r>
            <a:r>
              <a:rPr lang="en-US" altLang="ko-KR" dirty="0" err="1"/>
              <a:t>PackageManager</a:t>
            </a:r>
            <a:endParaRPr lang="ko-KR" altLang="en-US" dirty="0"/>
          </a:p>
        </p:txBody>
      </p:sp>
      <p:sp>
        <p:nvSpPr>
          <p:cNvPr id="7" name="Rectangle 6">
            <a:extLst>
              <a:ext uri="{FF2B5EF4-FFF2-40B4-BE49-F238E27FC236}">
                <a16:creationId xmlns:a16="http://schemas.microsoft.com/office/drawing/2014/main" xmlns="" id="{CD024A2B-E974-C340-A7D3-E445A0BDAEC1}"/>
              </a:ext>
            </a:extLst>
          </p:cNvPr>
          <p:cNvSpPr/>
          <p:nvPr/>
        </p:nvSpPr>
        <p:spPr>
          <a:xfrm>
            <a:off x="6030416" y="1986975"/>
            <a:ext cx="2934072" cy="10618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700" dirty="0"/>
          </a:p>
          <a:p>
            <a:r>
              <a:rPr lang="en-US" sz="1050" b="1" dirty="0" err="1"/>
              <a:t>createDeliveryCompany</a:t>
            </a:r>
            <a:r>
              <a:rPr lang="en-US" sz="1050" b="1" dirty="0"/>
              <a:t>()</a:t>
            </a:r>
            <a:endParaRPr lang="en-US" sz="700" b="1" dirty="0"/>
          </a:p>
          <a:p>
            <a:endParaRPr lang="en-US" sz="1050" dirty="0"/>
          </a:p>
          <a:p>
            <a:r>
              <a:rPr lang="en-US" sz="1050" b="1" dirty="0"/>
              <a:t>returns:</a:t>
            </a:r>
            <a:endParaRPr lang="en-US" sz="700" b="1" dirty="0"/>
          </a:p>
          <a:p>
            <a:r>
              <a:rPr lang="en-US" sz="1050" dirty="0"/>
              <a:t>	</a:t>
            </a:r>
            <a:r>
              <a:rPr lang="en-US" sz="1050" dirty="0" err="1"/>
              <a:t>DeliveryCompany</a:t>
            </a:r>
            <a:r>
              <a:rPr lang="en-US" sz="1050" dirty="0"/>
              <a:t> address</a:t>
            </a:r>
            <a:endParaRPr lang="en-US" sz="700" dirty="0"/>
          </a:p>
          <a:p>
            <a:r>
              <a:rPr lang="en-US" sz="700" dirty="0"/>
              <a:t/>
            </a:r>
            <a:br>
              <a:rPr lang="en-US" sz="700" dirty="0"/>
            </a:br>
            <a:endParaRPr lang="en-US" sz="700" dirty="0"/>
          </a:p>
        </p:txBody>
      </p:sp>
      <p:sp>
        <p:nvSpPr>
          <p:cNvPr id="8" name="Rectangle 7">
            <a:extLst>
              <a:ext uri="{FF2B5EF4-FFF2-40B4-BE49-F238E27FC236}">
                <a16:creationId xmlns:a16="http://schemas.microsoft.com/office/drawing/2014/main" xmlns="" id="{2B122EE4-9660-564A-85CC-40E5BF83BBC9}"/>
              </a:ext>
            </a:extLst>
          </p:cNvPr>
          <p:cNvSpPr/>
          <p:nvPr/>
        </p:nvSpPr>
        <p:spPr>
          <a:xfrm>
            <a:off x="179512" y="647997"/>
            <a:ext cx="2160240" cy="6309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050" b="1" u="sng" dirty="0">
                <a:solidFill>
                  <a:schemeClr val="bg1">
                    <a:lumMod val="95000"/>
                  </a:schemeClr>
                </a:solidFill>
              </a:rPr>
              <a:t>Members:</a:t>
            </a:r>
          </a:p>
          <a:p>
            <a:r>
              <a:rPr lang="en-US" sz="1050" dirty="0">
                <a:solidFill>
                  <a:schemeClr val="bg1">
                    <a:lumMod val="95000"/>
                  </a:schemeClr>
                </a:solidFill>
              </a:rPr>
              <a:t>	Address owner</a:t>
            </a:r>
          </a:p>
          <a:p>
            <a:r>
              <a:rPr lang="en-US" sz="700" dirty="0">
                <a:solidFill>
                  <a:schemeClr val="bg1">
                    <a:lumMod val="95000"/>
                  </a:schemeClr>
                </a:solidFill>
              </a:rPr>
              <a:t/>
            </a:r>
            <a:br>
              <a:rPr lang="en-US" sz="700" dirty="0">
                <a:solidFill>
                  <a:schemeClr val="bg1">
                    <a:lumMod val="95000"/>
                  </a:schemeClr>
                </a:solidFill>
              </a:rPr>
            </a:br>
            <a:endParaRPr lang="en-US" sz="700" dirty="0">
              <a:solidFill>
                <a:schemeClr val="bg1">
                  <a:lumMod val="95000"/>
                </a:schemeClr>
              </a:solidFill>
            </a:endParaRPr>
          </a:p>
        </p:txBody>
      </p:sp>
      <p:sp>
        <p:nvSpPr>
          <p:cNvPr id="9" name="Rectangle 8">
            <a:extLst>
              <a:ext uri="{FF2B5EF4-FFF2-40B4-BE49-F238E27FC236}">
                <a16:creationId xmlns:a16="http://schemas.microsoft.com/office/drawing/2014/main" xmlns="" id="{717E4472-86A4-024C-926B-E55CB21BF884}"/>
              </a:ext>
            </a:extLst>
          </p:cNvPr>
          <p:cNvSpPr/>
          <p:nvPr/>
        </p:nvSpPr>
        <p:spPr>
          <a:xfrm>
            <a:off x="179512" y="1986975"/>
            <a:ext cx="3133328" cy="22467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050" b="1" u="sng" dirty="0" err="1"/>
              <a:t>createPkg</a:t>
            </a:r>
            <a:r>
              <a:rPr lang="en-US" sz="1050" b="1" u="sng" dirty="0"/>
              <a:t>()</a:t>
            </a:r>
            <a:endParaRPr lang="en-US" sz="700" b="1" u="sng" dirty="0"/>
          </a:p>
          <a:p>
            <a:r>
              <a:rPr lang="en-US" sz="1050" dirty="0"/>
              <a:t>	</a:t>
            </a:r>
          </a:p>
          <a:p>
            <a:r>
              <a:rPr lang="en-US" sz="1050" b="1" dirty="0"/>
              <a:t>arguments:</a:t>
            </a:r>
            <a:endParaRPr lang="en-US" sz="700" b="1" dirty="0"/>
          </a:p>
          <a:p>
            <a:r>
              <a:rPr lang="en-US" sz="1050" dirty="0"/>
              <a:t>	Address seller</a:t>
            </a:r>
            <a:endParaRPr lang="en-US" sz="700" dirty="0"/>
          </a:p>
          <a:p>
            <a:r>
              <a:rPr lang="en-US" sz="1050" dirty="0"/>
              <a:t>	Address </a:t>
            </a:r>
            <a:r>
              <a:rPr lang="en-US" sz="1050" dirty="0" err="1"/>
              <a:t>shipmentCompany</a:t>
            </a:r>
            <a:endParaRPr lang="en-US" sz="700" dirty="0"/>
          </a:p>
          <a:p>
            <a:r>
              <a:rPr lang="en-US" sz="1050" dirty="0"/>
              <a:t>	Address buyer</a:t>
            </a:r>
            <a:endParaRPr lang="en-US" sz="700" dirty="0"/>
          </a:p>
          <a:p>
            <a:r>
              <a:rPr lang="en-US" sz="1050" dirty="0"/>
              <a:t>	Address </a:t>
            </a:r>
            <a:r>
              <a:rPr lang="en-US" sz="1050" dirty="0" err="1"/>
              <a:t>disputeResolver</a:t>
            </a:r>
            <a:endParaRPr lang="en-US" sz="700" dirty="0"/>
          </a:p>
          <a:p>
            <a:r>
              <a:rPr lang="en-US" sz="1050" dirty="0"/>
              <a:t>	float </a:t>
            </a:r>
            <a:r>
              <a:rPr lang="en-US" sz="1050" dirty="0" err="1"/>
              <a:t>merchValue</a:t>
            </a:r>
            <a:endParaRPr lang="en-US" sz="700" dirty="0"/>
          </a:p>
          <a:p>
            <a:r>
              <a:rPr lang="en-US" sz="1050" dirty="0"/>
              <a:t>	float </a:t>
            </a:r>
            <a:r>
              <a:rPr lang="en-US" sz="1050" dirty="0" err="1"/>
              <a:t>shippingPrice</a:t>
            </a:r>
            <a:endParaRPr lang="en-US" sz="700" dirty="0"/>
          </a:p>
          <a:p>
            <a:r>
              <a:rPr lang="en-US" sz="1050" dirty="0"/>
              <a:t>	</a:t>
            </a:r>
            <a:r>
              <a:rPr lang="en-US" sz="1050" dirty="0" err="1"/>
              <a:t>int</a:t>
            </a:r>
            <a:r>
              <a:rPr lang="en-US" sz="1050" dirty="0"/>
              <a:t> </a:t>
            </a:r>
            <a:r>
              <a:rPr lang="en-US" sz="1050" dirty="0" err="1"/>
              <a:t>maxShippingDays</a:t>
            </a:r>
            <a:endParaRPr lang="en-US" sz="700" dirty="0"/>
          </a:p>
          <a:p>
            <a:r>
              <a:rPr lang="en-US" sz="1050" b="1" dirty="0" err="1"/>
              <a:t>returnes</a:t>
            </a:r>
            <a:r>
              <a:rPr lang="en-US" sz="1050" dirty="0"/>
              <a:t>:</a:t>
            </a:r>
            <a:endParaRPr lang="en-US" sz="700" dirty="0"/>
          </a:p>
          <a:p>
            <a:r>
              <a:rPr lang="en-US" sz="1050" dirty="0"/>
              <a:t>	created </a:t>
            </a:r>
            <a:r>
              <a:rPr lang="en-US" sz="1050" dirty="0" err="1"/>
              <a:t>pkg</a:t>
            </a:r>
            <a:r>
              <a:rPr lang="en-US" sz="1050" dirty="0"/>
              <a:t> address</a:t>
            </a:r>
            <a:endParaRPr lang="en-US" sz="700" dirty="0"/>
          </a:p>
          <a:p>
            <a:r>
              <a:rPr lang="en-US" sz="700" dirty="0"/>
              <a:t/>
            </a:r>
            <a:br>
              <a:rPr lang="en-US" sz="700" dirty="0"/>
            </a:br>
            <a:endParaRPr lang="en-US" sz="700" dirty="0"/>
          </a:p>
        </p:txBody>
      </p:sp>
      <p:sp>
        <p:nvSpPr>
          <p:cNvPr id="10" name="Rectangle 9">
            <a:extLst>
              <a:ext uri="{FF2B5EF4-FFF2-40B4-BE49-F238E27FC236}">
                <a16:creationId xmlns:a16="http://schemas.microsoft.com/office/drawing/2014/main" xmlns="" id="{B4286D70-E34A-E940-B7E3-82151CAC49EA}"/>
              </a:ext>
            </a:extLst>
          </p:cNvPr>
          <p:cNvSpPr/>
          <p:nvPr/>
        </p:nvSpPr>
        <p:spPr>
          <a:xfrm>
            <a:off x="3493192" y="1986975"/>
            <a:ext cx="2349624" cy="8463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050" b="1" dirty="0" err="1"/>
              <a:t>claimExcessEth</a:t>
            </a:r>
            <a:r>
              <a:rPr lang="en-US" sz="1050" b="1" dirty="0"/>
              <a:t>()</a:t>
            </a:r>
            <a:endParaRPr lang="en-US" sz="700" b="1" dirty="0"/>
          </a:p>
          <a:p>
            <a:endParaRPr lang="en-US" sz="1050" dirty="0"/>
          </a:p>
          <a:p>
            <a:r>
              <a:rPr lang="en-US" sz="1050" b="1" dirty="0"/>
              <a:t>requirements:</a:t>
            </a:r>
            <a:endParaRPr lang="en-US" sz="700" b="1" dirty="0"/>
          </a:p>
          <a:p>
            <a:r>
              <a:rPr lang="en-US" sz="1050" dirty="0"/>
              <a:t>	sender==owner</a:t>
            </a:r>
            <a:r>
              <a:rPr lang="en-US" sz="700" dirty="0"/>
              <a:t/>
            </a:r>
            <a:br>
              <a:rPr lang="en-US" sz="700" dirty="0"/>
            </a:br>
            <a:endParaRPr lang="en-US" sz="700" dirty="0"/>
          </a:p>
        </p:txBody>
      </p:sp>
      <p:sp>
        <p:nvSpPr>
          <p:cNvPr id="11" name="Rectangle 10">
            <a:extLst>
              <a:ext uri="{FF2B5EF4-FFF2-40B4-BE49-F238E27FC236}">
                <a16:creationId xmlns:a16="http://schemas.microsoft.com/office/drawing/2014/main" xmlns="" id="{28907320-F6E2-F84C-A899-E0F2A0B7ECE2}"/>
              </a:ext>
            </a:extLst>
          </p:cNvPr>
          <p:cNvSpPr/>
          <p:nvPr/>
        </p:nvSpPr>
        <p:spPr>
          <a:xfrm>
            <a:off x="179512" y="1493176"/>
            <a:ext cx="2160240" cy="2539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050" b="1" u="sng" dirty="0"/>
              <a:t>Functions:</a:t>
            </a:r>
            <a:endParaRPr lang="en-US" sz="1050" dirty="0"/>
          </a:p>
        </p:txBody>
      </p:sp>
    </p:spTree>
    <p:extLst>
      <p:ext uri="{BB962C8B-B14F-4D97-AF65-F5344CB8AC3E}">
        <p14:creationId xmlns:p14="http://schemas.microsoft.com/office/powerpoint/2010/main" val="420857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Contract: </a:t>
            </a:r>
            <a:r>
              <a:rPr lang="en-US" dirty="0" err="1" smtClean="0"/>
              <a:t>DeliveryCompany</a:t>
            </a:r>
            <a:endParaRPr lang="he-IL" dirty="0"/>
          </a:p>
        </p:txBody>
      </p:sp>
      <p:sp>
        <p:nvSpPr>
          <p:cNvPr id="3" name="TextBox 2"/>
          <p:cNvSpPr txBox="1"/>
          <p:nvPr/>
        </p:nvSpPr>
        <p:spPr>
          <a:xfrm>
            <a:off x="1979712" y="1347614"/>
            <a:ext cx="6984776" cy="2308324"/>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Provides another layer for secure access to package- an </a:t>
            </a:r>
          </a:p>
          <a:p>
            <a:r>
              <a:rPr lang="en-US" dirty="0" smtClean="0">
                <a:solidFill>
                  <a:schemeClr val="bg1"/>
                </a:solidFill>
              </a:rPr>
              <a:t>    adaptor</a:t>
            </a:r>
          </a:p>
          <a:p>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A</a:t>
            </a:r>
            <a:r>
              <a:rPr lang="en-US" dirty="0" smtClean="0">
                <a:solidFill>
                  <a:schemeClr val="bg1"/>
                </a:solidFill>
              </a:rPr>
              <a:t>llows multiple signers/stations while keeping delivery company responsible, only owner will be able to sign package directly.</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Easy to have multiple delivery companies with different policies, while keeping the same interface.</a:t>
            </a:r>
            <a:endParaRPr lang="he-IL" dirty="0">
              <a:solidFill>
                <a:schemeClr val="bg1"/>
              </a:solidFill>
            </a:endParaRPr>
          </a:p>
        </p:txBody>
      </p:sp>
    </p:spTree>
    <p:extLst>
      <p:ext uri="{BB962C8B-B14F-4D97-AF65-F5344CB8AC3E}">
        <p14:creationId xmlns:p14="http://schemas.microsoft.com/office/powerpoint/2010/main" val="363485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Contract: </a:t>
            </a:r>
            <a:r>
              <a:rPr lang="en-US" altLang="ko-KR" dirty="0" err="1"/>
              <a:t>DeliveryCompany</a:t>
            </a:r>
            <a:endParaRPr lang="ko-KR" altLang="en-US" dirty="0"/>
          </a:p>
        </p:txBody>
      </p:sp>
      <p:sp>
        <p:nvSpPr>
          <p:cNvPr id="7" name="Rectangle 6">
            <a:extLst>
              <a:ext uri="{FF2B5EF4-FFF2-40B4-BE49-F238E27FC236}">
                <a16:creationId xmlns:a16="http://schemas.microsoft.com/office/drawing/2014/main" xmlns="" id="{CD024A2B-E974-C340-A7D3-E445A0BDAEC1}"/>
              </a:ext>
            </a:extLst>
          </p:cNvPr>
          <p:cNvSpPr/>
          <p:nvPr/>
        </p:nvSpPr>
        <p:spPr>
          <a:xfrm>
            <a:off x="5940152" y="2003418"/>
            <a:ext cx="3203848" cy="20313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signPkg</a:t>
            </a:r>
            <a:r>
              <a:rPr lang="en-US" sz="1050" b="1" dirty="0"/>
              <a:t>()</a:t>
            </a:r>
          </a:p>
          <a:p>
            <a:endParaRPr lang="en-US" sz="1050" dirty="0"/>
          </a:p>
          <a:p>
            <a:r>
              <a:rPr lang="en-US" sz="1050" dirty="0" err="1"/>
              <a:t>requirments</a:t>
            </a:r>
            <a:r>
              <a:rPr lang="en-US" sz="1050" dirty="0"/>
              <a:t>:</a:t>
            </a:r>
          </a:p>
          <a:p>
            <a:r>
              <a:rPr lang="en-US" sz="1050" dirty="0"/>
              <a:t>       </a:t>
            </a:r>
            <a:r>
              <a:rPr lang="en-US" sz="1050" dirty="0" err="1"/>
              <a:t>msg.sender</a:t>
            </a:r>
            <a:r>
              <a:rPr lang="en-US" sz="1050" dirty="0"/>
              <a:t> is in </a:t>
            </a:r>
            <a:r>
              <a:rPr lang="en-US" sz="1050" dirty="0" err="1"/>
              <a:t>deliveryStationsSet</a:t>
            </a:r>
            <a:endParaRPr lang="en-US" sz="1050" dirty="0"/>
          </a:p>
          <a:p>
            <a:endParaRPr lang="en-US" sz="1050" dirty="0"/>
          </a:p>
          <a:p>
            <a:r>
              <a:rPr lang="en-US" sz="1050" dirty="0"/>
              <a:t>arguments:</a:t>
            </a:r>
          </a:p>
          <a:p>
            <a:r>
              <a:rPr lang="en-US" sz="1050" dirty="0"/>
              <a:t>       Address Package</a:t>
            </a:r>
          </a:p>
          <a:p>
            <a:endParaRPr lang="en-US" sz="1050" dirty="0"/>
          </a:p>
          <a:p>
            <a:r>
              <a:rPr lang="en-US" sz="1050" dirty="0"/>
              <a:t>Returns:</a:t>
            </a:r>
          </a:p>
          <a:p>
            <a:r>
              <a:rPr lang="en-US" sz="1050" dirty="0"/>
              <a:t>	True/False</a:t>
            </a:r>
          </a:p>
          <a:p>
            <a:r>
              <a:rPr lang="en-US" sz="1050" dirty="0"/>
              <a:t/>
            </a:r>
            <a:br>
              <a:rPr lang="en-US" sz="1050" dirty="0"/>
            </a:br>
            <a:endParaRPr lang="en-US" sz="1050" dirty="0"/>
          </a:p>
        </p:txBody>
      </p:sp>
      <p:sp>
        <p:nvSpPr>
          <p:cNvPr id="8" name="Rectangle 7">
            <a:extLst>
              <a:ext uri="{FF2B5EF4-FFF2-40B4-BE49-F238E27FC236}">
                <a16:creationId xmlns:a16="http://schemas.microsoft.com/office/drawing/2014/main" xmlns="" id="{2B122EE4-9660-564A-85CC-40E5BF83BBC9}"/>
              </a:ext>
            </a:extLst>
          </p:cNvPr>
          <p:cNvSpPr/>
          <p:nvPr/>
        </p:nvSpPr>
        <p:spPr>
          <a:xfrm>
            <a:off x="179512" y="647997"/>
            <a:ext cx="2808312" cy="7925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u="sng" dirty="0"/>
              <a:t>Members:</a:t>
            </a:r>
          </a:p>
          <a:p>
            <a:r>
              <a:rPr lang="en-US" sz="1050" dirty="0"/>
              <a:t>Set </a:t>
            </a:r>
            <a:r>
              <a:rPr lang="en-US" sz="1050" dirty="0" err="1"/>
              <a:t>deliveryStations</a:t>
            </a:r>
            <a:r>
              <a:rPr lang="en-US" sz="1050" dirty="0"/>
              <a:t> - key: </a:t>
            </a:r>
            <a:r>
              <a:rPr lang="en-US" sz="1050" dirty="0" err="1"/>
              <a:t>stationAddress</a:t>
            </a:r>
            <a:endParaRPr lang="en-US" sz="1050" dirty="0"/>
          </a:p>
          <a:p>
            <a:r>
              <a:rPr lang="en-US" sz="1050" dirty="0"/>
              <a:t>Address Owner</a:t>
            </a:r>
          </a:p>
          <a:p>
            <a:r>
              <a:rPr lang="en-US" sz="700" dirty="0"/>
              <a:t/>
            </a:r>
            <a:br>
              <a:rPr lang="en-US" sz="700" dirty="0"/>
            </a:br>
            <a:endParaRPr lang="en-US" sz="700" dirty="0"/>
          </a:p>
        </p:txBody>
      </p:sp>
      <p:sp>
        <p:nvSpPr>
          <p:cNvPr id="9" name="Rectangle 8">
            <a:extLst>
              <a:ext uri="{FF2B5EF4-FFF2-40B4-BE49-F238E27FC236}">
                <a16:creationId xmlns:a16="http://schemas.microsoft.com/office/drawing/2014/main" xmlns="" id="{717E4472-86A4-024C-926B-E55CB21BF884}"/>
              </a:ext>
            </a:extLst>
          </p:cNvPr>
          <p:cNvSpPr/>
          <p:nvPr/>
        </p:nvSpPr>
        <p:spPr>
          <a:xfrm>
            <a:off x="179512" y="1986975"/>
            <a:ext cx="2664296"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addDeliveryStation</a:t>
            </a:r>
            <a:r>
              <a:rPr lang="en-US" sz="1050" b="1" dirty="0"/>
              <a:t>()</a:t>
            </a:r>
          </a:p>
          <a:p>
            <a:endParaRPr lang="en-US" sz="1050" dirty="0"/>
          </a:p>
          <a:p>
            <a:r>
              <a:rPr lang="en-US" sz="1050" dirty="0"/>
              <a:t>requirements:</a:t>
            </a:r>
          </a:p>
          <a:p>
            <a:r>
              <a:rPr lang="en-US" sz="1050" dirty="0"/>
              <a:t>	</a:t>
            </a:r>
            <a:r>
              <a:rPr lang="en-US" sz="1050" dirty="0" err="1"/>
              <a:t>msg.sender</a:t>
            </a:r>
            <a:r>
              <a:rPr lang="en-US" sz="1050" dirty="0"/>
              <a:t> == owner</a:t>
            </a:r>
          </a:p>
          <a:p>
            <a:r>
              <a:rPr lang="en-US" sz="1050" dirty="0"/>
              <a:t>arguments:</a:t>
            </a:r>
          </a:p>
          <a:p>
            <a:r>
              <a:rPr lang="en-US" sz="1050" dirty="0"/>
              <a:t>	Address </a:t>
            </a:r>
            <a:r>
              <a:rPr lang="en-US" sz="1050" dirty="0" err="1"/>
              <a:t>deliveryStation</a:t>
            </a:r>
            <a:endParaRPr lang="en-US" sz="1050" dirty="0"/>
          </a:p>
          <a:p>
            <a:r>
              <a:rPr lang="en-US" sz="1050" dirty="0" err="1"/>
              <a:t>Returnes</a:t>
            </a:r>
            <a:r>
              <a:rPr lang="en-US" sz="1050" dirty="0"/>
              <a:t>:</a:t>
            </a:r>
          </a:p>
          <a:p>
            <a:r>
              <a:rPr lang="en-US" sz="1050" dirty="0"/>
              <a:t>	True/False</a:t>
            </a:r>
          </a:p>
        </p:txBody>
      </p:sp>
      <p:sp>
        <p:nvSpPr>
          <p:cNvPr id="10" name="Rectangle 9">
            <a:extLst>
              <a:ext uri="{FF2B5EF4-FFF2-40B4-BE49-F238E27FC236}">
                <a16:creationId xmlns:a16="http://schemas.microsoft.com/office/drawing/2014/main" xmlns="" id="{B4286D70-E34A-E940-B7E3-82151CAC49EA}"/>
              </a:ext>
            </a:extLst>
          </p:cNvPr>
          <p:cNvSpPr/>
          <p:nvPr/>
        </p:nvSpPr>
        <p:spPr>
          <a:xfrm>
            <a:off x="3059832" y="1986975"/>
            <a:ext cx="2808312" cy="15465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removeDeliveryStation</a:t>
            </a:r>
            <a:r>
              <a:rPr lang="en-US" sz="1050" b="1" dirty="0"/>
              <a:t>()</a:t>
            </a:r>
          </a:p>
          <a:p>
            <a:endParaRPr lang="en-US" sz="1050" dirty="0"/>
          </a:p>
          <a:p>
            <a:r>
              <a:rPr lang="en-US" sz="1050" dirty="0"/>
              <a:t>requirements:</a:t>
            </a:r>
          </a:p>
          <a:p>
            <a:r>
              <a:rPr lang="en-US" sz="1050" dirty="0"/>
              <a:t>	</a:t>
            </a:r>
            <a:r>
              <a:rPr lang="en-US" sz="1050" dirty="0" err="1"/>
              <a:t>msg.sender</a:t>
            </a:r>
            <a:r>
              <a:rPr lang="en-US" sz="1050" dirty="0"/>
              <a:t> == owner</a:t>
            </a:r>
          </a:p>
          <a:p>
            <a:r>
              <a:rPr lang="en-US" sz="1050" dirty="0"/>
              <a:t>arguments:</a:t>
            </a:r>
          </a:p>
          <a:p>
            <a:r>
              <a:rPr lang="en-US" sz="1050" dirty="0"/>
              <a:t>	Address </a:t>
            </a:r>
            <a:r>
              <a:rPr lang="en-US" sz="1050" dirty="0" err="1"/>
              <a:t>deliveryStation</a:t>
            </a:r>
            <a:endParaRPr lang="en-US" sz="1050" dirty="0"/>
          </a:p>
          <a:p>
            <a:r>
              <a:rPr lang="en-US" sz="1050" dirty="0" err="1"/>
              <a:t>returnes</a:t>
            </a:r>
            <a:r>
              <a:rPr lang="en-US" sz="1050" dirty="0"/>
              <a:t>:</a:t>
            </a:r>
          </a:p>
          <a:p>
            <a:r>
              <a:rPr lang="en-US" sz="1050" dirty="0"/>
              <a:t>	True/False</a:t>
            </a:r>
            <a:br>
              <a:rPr lang="en-US" sz="1050" dirty="0"/>
            </a:br>
            <a:endParaRPr lang="en-US" sz="1050" dirty="0"/>
          </a:p>
        </p:txBody>
      </p:sp>
      <p:sp>
        <p:nvSpPr>
          <p:cNvPr id="11" name="Rectangle 10">
            <a:extLst>
              <a:ext uri="{FF2B5EF4-FFF2-40B4-BE49-F238E27FC236}">
                <a16:creationId xmlns:a16="http://schemas.microsoft.com/office/drawing/2014/main" xmlns="" id="{28907320-F6E2-F84C-A899-E0F2A0B7ECE2}"/>
              </a:ext>
            </a:extLst>
          </p:cNvPr>
          <p:cNvSpPr/>
          <p:nvPr/>
        </p:nvSpPr>
        <p:spPr>
          <a:xfrm>
            <a:off x="179512" y="1493176"/>
            <a:ext cx="2160240" cy="2539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u="sng" dirty="0"/>
              <a:t>Functions:</a:t>
            </a:r>
            <a:endParaRPr lang="en-US" sz="1050" dirty="0"/>
          </a:p>
        </p:txBody>
      </p:sp>
    </p:spTree>
    <p:extLst>
      <p:ext uri="{BB962C8B-B14F-4D97-AF65-F5344CB8AC3E}">
        <p14:creationId xmlns:p14="http://schemas.microsoft.com/office/powerpoint/2010/main" val="18170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Contract: Package</a:t>
            </a:r>
            <a:endParaRPr lang="he-IL" dirty="0"/>
          </a:p>
        </p:txBody>
      </p:sp>
      <p:sp>
        <p:nvSpPr>
          <p:cNvPr id="3" name="TextBox 2"/>
          <p:cNvSpPr txBox="1"/>
          <p:nvPr/>
        </p:nvSpPr>
        <p:spPr>
          <a:xfrm>
            <a:off x="1979712" y="1203598"/>
            <a:ext cx="6408712" cy="2862322"/>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Contains all necessary information of package</a:t>
            </a:r>
          </a:p>
          <a:p>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Public addresses of stake holders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Can be deployed by either party</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Trajectory updated by signing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resolve payments </a:t>
            </a:r>
            <a:endParaRPr lang="en-US" dirty="0">
              <a:solidFill>
                <a:schemeClr val="bg1"/>
              </a:solidFill>
            </a:endParaRPr>
          </a:p>
          <a:p>
            <a:pPr marL="285750" indent="-285750">
              <a:buFont typeface="Arial" panose="020B0604020202020204" pitchFamily="34" charset="0"/>
              <a:buChar char="•"/>
            </a:pPr>
            <a:endParaRPr lang="he-IL" dirty="0">
              <a:solidFill>
                <a:schemeClr val="bg1"/>
              </a:solidFill>
            </a:endParaRPr>
          </a:p>
        </p:txBody>
      </p:sp>
    </p:spTree>
    <p:extLst>
      <p:ext uri="{BB962C8B-B14F-4D97-AF65-F5344CB8AC3E}">
        <p14:creationId xmlns:p14="http://schemas.microsoft.com/office/powerpoint/2010/main" val="95720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Contract: </a:t>
            </a:r>
            <a:r>
              <a:rPr lang="en-US" altLang="ko-KR" dirty="0"/>
              <a:t>Package</a:t>
            </a:r>
            <a:endParaRPr lang="ko-KR" altLang="en-US" dirty="0"/>
          </a:p>
        </p:txBody>
      </p:sp>
      <p:sp>
        <p:nvSpPr>
          <p:cNvPr id="8" name="Rectangle 7">
            <a:extLst>
              <a:ext uri="{FF2B5EF4-FFF2-40B4-BE49-F238E27FC236}">
                <a16:creationId xmlns:a16="http://schemas.microsoft.com/office/drawing/2014/main" xmlns="" id="{2B122EE4-9660-564A-85CC-40E5BF83BBC9}"/>
              </a:ext>
            </a:extLst>
          </p:cNvPr>
          <p:cNvSpPr/>
          <p:nvPr/>
        </p:nvSpPr>
        <p:spPr>
          <a:xfrm>
            <a:off x="467544" y="843558"/>
            <a:ext cx="8136904" cy="28392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u="sng" dirty="0"/>
              <a:t>Members:</a:t>
            </a:r>
          </a:p>
          <a:p>
            <a:endParaRPr lang="en-US" sz="1050" dirty="0"/>
          </a:p>
          <a:p>
            <a:r>
              <a:rPr lang="en-US" sz="1050" dirty="0" err="1"/>
              <a:t>enum</a:t>
            </a:r>
            <a:r>
              <a:rPr lang="en-US" sz="1050" dirty="0"/>
              <a:t> State {</a:t>
            </a:r>
            <a:r>
              <a:rPr lang="en-US" sz="1050" dirty="0" err="1"/>
              <a:t>WaitingForStakesIn</a:t>
            </a:r>
            <a:r>
              <a:rPr lang="en-US" sz="1050" dirty="0"/>
              <a:t>, Shippable, Shipped, Returned, </a:t>
            </a:r>
            <a:r>
              <a:rPr lang="en-US" sz="1050" dirty="0" err="1"/>
              <a:t>UnderDispute</a:t>
            </a:r>
            <a:r>
              <a:rPr lang="en-US" sz="1050" dirty="0"/>
              <a:t>}</a:t>
            </a:r>
          </a:p>
          <a:p>
            <a:endParaRPr lang="en-US" sz="1050" dirty="0"/>
          </a:p>
          <a:p>
            <a:r>
              <a:rPr lang="en-US" sz="1050" dirty="0"/>
              <a:t>Address sender</a:t>
            </a:r>
          </a:p>
          <a:p>
            <a:r>
              <a:rPr lang="en-US" sz="1050" dirty="0"/>
              <a:t>Address </a:t>
            </a:r>
            <a:r>
              <a:rPr lang="en-US" sz="1050" dirty="0" err="1"/>
              <a:t>shippmenpCompany</a:t>
            </a:r>
            <a:endParaRPr lang="en-US" sz="1050" dirty="0"/>
          </a:p>
          <a:p>
            <a:r>
              <a:rPr lang="en-US" sz="1050" dirty="0"/>
              <a:t>Address buyer</a:t>
            </a:r>
          </a:p>
          <a:p>
            <a:r>
              <a:rPr lang="en-US" sz="1050" dirty="0"/>
              <a:t>Address </a:t>
            </a:r>
            <a:r>
              <a:rPr lang="en-US" sz="1050" dirty="0" err="1"/>
              <a:t>disputeResolver</a:t>
            </a:r>
            <a:endParaRPr lang="en-US" sz="1050" dirty="0"/>
          </a:p>
          <a:p>
            <a:r>
              <a:rPr lang="en-US" sz="1050" dirty="0"/>
              <a:t>float </a:t>
            </a:r>
            <a:r>
              <a:rPr lang="en-US" sz="1050" dirty="0" err="1"/>
              <a:t>merchValue</a:t>
            </a:r>
            <a:endParaRPr lang="en-US" sz="1050" dirty="0"/>
          </a:p>
          <a:p>
            <a:r>
              <a:rPr lang="en-US" sz="1050" dirty="0"/>
              <a:t>float </a:t>
            </a:r>
            <a:r>
              <a:rPr lang="en-US" sz="1050" dirty="0" err="1"/>
              <a:t>shippingPrice</a:t>
            </a:r>
            <a:endParaRPr lang="en-US" sz="1050" dirty="0"/>
          </a:p>
          <a:p>
            <a:r>
              <a:rPr lang="en-US" sz="1050" dirty="0"/>
              <a:t>float </a:t>
            </a:r>
            <a:r>
              <a:rPr lang="en-US" sz="1050" dirty="0" err="1"/>
              <a:t>ammountBuyerPaid</a:t>
            </a:r>
            <a:endParaRPr lang="en-US" sz="1050" dirty="0"/>
          </a:p>
          <a:p>
            <a:r>
              <a:rPr lang="en-US" sz="1050" dirty="0"/>
              <a:t>float </a:t>
            </a:r>
            <a:r>
              <a:rPr lang="en-US" sz="1050" dirty="0" err="1"/>
              <a:t>ammountShippingCompanyPaid</a:t>
            </a:r>
            <a:endParaRPr lang="en-US" sz="1050" dirty="0"/>
          </a:p>
          <a:p>
            <a:r>
              <a:rPr lang="en-US" sz="1050" dirty="0"/>
              <a:t>float </a:t>
            </a:r>
            <a:r>
              <a:rPr lang="en-US" sz="1050" dirty="0" err="1"/>
              <a:t>ammountSellerPaid</a:t>
            </a:r>
            <a:endParaRPr lang="en-US" sz="1050" dirty="0"/>
          </a:p>
          <a:p>
            <a:r>
              <a:rPr lang="en-US" sz="1050" dirty="0"/>
              <a:t>Date </a:t>
            </a:r>
            <a:r>
              <a:rPr lang="en-US" sz="1050" dirty="0" err="1"/>
              <a:t>arrivalLastDate</a:t>
            </a:r>
            <a:endParaRPr lang="en-US" sz="1050" dirty="0"/>
          </a:p>
          <a:p>
            <a:r>
              <a:rPr lang="en-US" sz="1050" dirty="0"/>
              <a:t>Date </a:t>
            </a:r>
            <a:r>
              <a:rPr lang="en-US" sz="1050" dirty="0" err="1"/>
              <a:t>waitingForStakesInLastDate</a:t>
            </a:r>
            <a:endParaRPr lang="en-US" sz="1050" dirty="0"/>
          </a:p>
          <a:p>
            <a:r>
              <a:rPr lang="en-US" sz="1050" dirty="0"/>
              <a:t>list&lt;string&gt;trajectory</a:t>
            </a:r>
            <a:br>
              <a:rPr lang="en-US" sz="1050" dirty="0"/>
            </a:br>
            <a:endParaRPr lang="en-US" sz="1050" dirty="0"/>
          </a:p>
        </p:txBody>
      </p:sp>
    </p:spTree>
    <p:extLst>
      <p:ext uri="{BB962C8B-B14F-4D97-AF65-F5344CB8AC3E}">
        <p14:creationId xmlns:p14="http://schemas.microsoft.com/office/powerpoint/2010/main" val="2523811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D024A2B-E974-C340-A7D3-E445A0BDAEC1}"/>
              </a:ext>
            </a:extLst>
          </p:cNvPr>
          <p:cNvSpPr/>
          <p:nvPr/>
        </p:nvSpPr>
        <p:spPr>
          <a:xfrm>
            <a:off x="5868144" y="1076025"/>
            <a:ext cx="3203848" cy="9002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returnPkg</a:t>
            </a:r>
            <a:r>
              <a:rPr lang="en-US" sz="1050" b="1" dirty="0"/>
              <a:t>()</a:t>
            </a:r>
          </a:p>
          <a:p>
            <a:r>
              <a:rPr lang="en-US" sz="1050" dirty="0"/>
              <a:t>requirements:</a:t>
            </a:r>
          </a:p>
          <a:p>
            <a:r>
              <a:rPr lang="en-US" sz="1050" dirty="0"/>
              <a:t>        state==shipped and </a:t>
            </a:r>
            <a:r>
              <a:rPr lang="en-US" sz="1050" dirty="0" err="1"/>
              <a:t>msg.sender</a:t>
            </a:r>
            <a:r>
              <a:rPr lang="en-US" sz="1050" dirty="0"/>
              <a:t>==buyer</a:t>
            </a:r>
          </a:p>
          <a:p>
            <a:r>
              <a:rPr lang="en-US" sz="1050" dirty="0"/>
              <a:t>arguments:</a:t>
            </a:r>
          </a:p>
          <a:p>
            <a:r>
              <a:rPr lang="en-US" sz="1050" dirty="0"/>
              <a:t>        string reason</a:t>
            </a:r>
          </a:p>
        </p:txBody>
      </p:sp>
      <p:sp>
        <p:nvSpPr>
          <p:cNvPr id="9" name="Rectangle 8">
            <a:extLst>
              <a:ext uri="{FF2B5EF4-FFF2-40B4-BE49-F238E27FC236}">
                <a16:creationId xmlns:a16="http://schemas.microsoft.com/office/drawing/2014/main" xmlns="" id="{717E4472-86A4-024C-926B-E55CB21BF884}"/>
              </a:ext>
            </a:extLst>
          </p:cNvPr>
          <p:cNvSpPr/>
          <p:nvPr/>
        </p:nvSpPr>
        <p:spPr>
          <a:xfrm>
            <a:off x="179512" y="1059582"/>
            <a:ext cx="2664296" cy="12234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a:t>[payable]</a:t>
            </a:r>
          </a:p>
          <a:p>
            <a:r>
              <a:rPr lang="en-US" sz="1050" dirty="0"/>
              <a:t>requirements:</a:t>
            </a:r>
          </a:p>
          <a:p>
            <a:r>
              <a:rPr lang="en-US" sz="1050" dirty="0"/>
              <a:t>arguments:</a:t>
            </a:r>
          </a:p>
          <a:p>
            <a:r>
              <a:rPr lang="en-US" sz="1050" dirty="0"/>
              <a:t/>
            </a:r>
            <a:br>
              <a:rPr lang="en-US" sz="1050" dirty="0"/>
            </a:br>
            <a:r>
              <a:rPr lang="en-US" sz="1050" dirty="0"/>
              <a:t>functionality:</a:t>
            </a:r>
          </a:p>
          <a:p>
            <a:r>
              <a:rPr lang="en-US" sz="1050" dirty="0"/>
              <a:t>-raise paid amount of corresponding side</a:t>
            </a:r>
          </a:p>
          <a:p>
            <a:r>
              <a:rPr lang="en-US" sz="1050" dirty="0"/>
              <a:t>-check if state can be switched</a:t>
            </a:r>
          </a:p>
        </p:txBody>
      </p:sp>
      <p:sp>
        <p:nvSpPr>
          <p:cNvPr id="10" name="Rectangle 9">
            <a:extLst>
              <a:ext uri="{FF2B5EF4-FFF2-40B4-BE49-F238E27FC236}">
                <a16:creationId xmlns:a16="http://schemas.microsoft.com/office/drawing/2014/main" xmlns="" id="{B4286D70-E34A-E940-B7E3-82151CAC49EA}"/>
              </a:ext>
            </a:extLst>
          </p:cNvPr>
          <p:cNvSpPr/>
          <p:nvPr/>
        </p:nvSpPr>
        <p:spPr>
          <a:xfrm>
            <a:off x="2915816" y="1059582"/>
            <a:ext cx="2880320" cy="9002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signPkg</a:t>
            </a:r>
            <a:r>
              <a:rPr lang="en-US" sz="1050" b="1" dirty="0"/>
              <a:t>()</a:t>
            </a:r>
          </a:p>
          <a:p>
            <a:r>
              <a:rPr lang="en-US" sz="1050" dirty="0"/>
              <a:t>requirements:</a:t>
            </a:r>
          </a:p>
          <a:p>
            <a:pPr lvl="1"/>
            <a:r>
              <a:rPr lang="en-US" sz="1050" dirty="0" err="1"/>
              <a:t>Msg.sender</a:t>
            </a:r>
            <a:r>
              <a:rPr lang="en-US" sz="1050" dirty="0"/>
              <a:t> check according to state</a:t>
            </a:r>
          </a:p>
          <a:p>
            <a:r>
              <a:rPr lang="en-US" sz="1050" dirty="0"/>
              <a:t>arguments:</a:t>
            </a:r>
          </a:p>
          <a:p>
            <a:r>
              <a:rPr lang="en-US" sz="1050" dirty="0"/>
              <a:t>	String - location description</a:t>
            </a:r>
          </a:p>
        </p:txBody>
      </p:sp>
      <p:sp>
        <p:nvSpPr>
          <p:cNvPr id="11" name="Rectangle 10">
            <a:extLst>
              <a:ext uri="{FF2B5EF4-FFF2-40B4-BE49-F238E27FC236}">
                <a16:creationId xmlns:a16="http://schemas.microsoft.com/office/drawing/2014/main" xmlns="" id="{28907320-F6E2-F84C-A899-E0F2A0B7ECE2}"/>
              </a:ext>
            </a:extLst>
          </p:cNvPr>
          <p:cNvSpPr/>
          <p:nvPr/>
        </p:nvSpPr>
        <p:spPr>
          <a:xfrm>
            <a:off x="179512" y="647997"/>
            <a:ext cx="2160240" cy="2539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u="sng" dirty="0"/>
              <a:t>Functions:</a:t>
            </a:r>
            <a:endParaRPr lang="en-US" sz="1050" dirty="0"/>
          </a:p>
        </p:txBody>
      </p:sp>
      <p:sp>
        <p:nvSpPr>
          <p:cNvPr id="13" name="Text Placeholder 1">
            <a:extLst>
              <a:ext uri="{FF2B5EF4-FFF2-40B4-BE49-F238E27FC236}">
                <a16:creationId xmlns:a16="http://schemas.microsoft.com/office/drawing/2014/main" xmlns="" id="{C28A76E6-F0B3-664C-9072-BB17EFB34F34}"/>
              </a:ext>
            </a:extLst>
          </p:cNvPr>
          <p:cNvSpPr txBox="1">
            <a:spLocks/>
          </p:cNvSpPr>
          <p:nvPr/>
        </p:nvSpPr>
        <p:spPr>
          <a:xfrm>
            <a:off x="1763688" y="71933"/>
            <a:ext cx="6984776" cy="576064"/>
          </a:xfrm>
          <a:prstGeom prst="rect">
            <a:avLst/>
          </a:prstGeom>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Contract Package</a:t>
            </a:r>
            <a:endParaRPr lang="ko-KR" altLang="en-US" dirty="0"/>
          </a:p>
        </p:txBody>
      </p:sp>
      <p:sp>
        <p:nvSpPr>
          <p:cNvPr id="14" name="Rectangle 13">
            <a:extLst>
              <a:ext uri="{FF2B5EF4-FFF2-40B4-BE49-F238E27FC236}">
                <a16:creationId xmlns:a16="http://schemas.microsoft.com/office/drawing/2014/main" xmlns="" id="{C69BA047-7AEE-B04D-B533-8863C58E12BD}"/>
              </a:ext>
            </a:extLst>
          </p:cNvPr>
          <p:cNvSpPr/>
          <p:nvPr/>
        </p:nvSpPr>
        <p:spPr>
          <a:xfrm>
            <a:off x="179512" y="2360747"/>
            <a:ext cx="2647446" cy="12234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openDispute</a:t>
            </a:r>
            <a:r>
              <a:rPr lang="en-US" sz="1050" b="1" dirty="0"/>
              <a:t>()</a:t>
            </a:r>
          </a:p>
          <a:p>
            <a:r>
              <a:rPr lang="en-US" sz="1050" dirty="0"/>
              <a:t>requirements:</a:t>
            </a:r>
          </a:p>
          <a:p>
            <a:r>
              <a:rPr lang="en-US" sz="1050" dirty="0"/>
              <a:t>        state==returned </a:t>
            </a:r>
          </a:p>
          <a:p>
            <a:r>
              <a:rPr lang="en-US" sz="1050" dirty="0"/>
              <a:t>        and </a:t>
            </a:r>
          </a:p>
          <a:p>
            <a:r>
              <a:rPr lang="en-US" sz="1050" dirty="0"/>
              <a:t>        </a:t>
            </a:r>
            <a:r>
              <a:rPr lang="en-US" sz="1050" dirty="0" err="1"/>
              <a:t>msg.sender</a:t>
            </a:r>
            <a:r>
              <a:rPr lang="en-US" sz="1050" dirty="0"/>
              <a:t> == </a:t>
            </a:r>
            <a:r>
              <a:rPr lang="en-US" sz="1050" dirty="0" err="1"/>
              <a:t>shipmentCompany</a:t>
            </a:r>
            <a:r>
              <a:rPr lang="en-US" sz="1050" dirty="0"/>
              <a:t/>
            </a:r>
            <a:br>
              <a:rPr lang="en-US" sz="1050" dirty="0"/>
            </a:br>
            <a:r>
              <a:rPr lang="en-US" sz="1050" dirty="0"/>
              <a:t>functionality:</a:t>
            </a:r>
          </a:p>
          <a:p>
            <a:r>
              <a:rPr lang="en-US" sz="1050" dirty="0"/>
              <a:t>        changes state to </a:t>
            </a:r>
            <a:r>
              <a:rPr lang="en-US" sz="1050" dirty="0" err="1"/>
              <a:t>UnderDispute</a:t>
            </a:r>
            <a:endParaRPr lang="en-US" sz="1050" dirty="0"/>
          </a:p>
        </p:txBody>
      </p:sp>
      <p:sp>
        <p:nvSpPr>
          <p:cNvPr id="15" name="Rectangle 14">
            <a:extLst>
              <a:ext uri="{FF2B5EF4-FFF2-40B4-BE49-F238E27FC236}">
                <a16:creationId xmlns:a16="http://schemas.microsoft.com/office/drawing/2014/main" xmlns="" id="{34929C80-A6FE-4749-BDF8-A3BD772A2694}"/>
              </a:ext>
            </a:extLst>
          </p:cNvPr>
          <p:cNvSpPr/>
          <p:nvPr/>
        </p:nvSpPr>
        <p:spPr>
          <a:xfrm>
            <a:off x="2915816" y="2022662"/>
            <a:ext cx="2880320" cy="20313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resolveDispute</a:t>
            </a:r>
            <a:r>
              <a:rPr lang="en-US" sz="1050" b="1" dirty="0"/>
              <a:t>()</a:t>
            </a:r>
          </a:p>
          <a:p>
            <a:r>
              <a:rPr lang="en-US" sz="1050" dirty="0"/>
              <a:t>requirements:</a:t>
            </a:r>
          </a:p>
          <a:p>
            <a:r>
              <a:rPr lang="en-US" sz="1050" dirty="0"/>
              <a:t>       state== </a:t>
            </a:r>
            <a:r>
              <a:rPr lang="en-US" sz="1050" dirty="0" err="1"/>
              <a:t>UnderDispute</a:t>
            </a:r>
            <a:r>
              <a:rPr lang="en-US" sz="1050" dirty="0"/>
              <a:t> </a:t>
            </a:r>
          </a:p>
          <a:p>
            <a:r>
              <a:rPr lang="en-US" sz="1050" dirty="0"/>
              <a:t>       and </a:t>
            </a:r>
          </a:p>
          <a:p>
            <a:r>
              <a:rPr lang="en-US" sz="1050" dirty="0"/>
              <a:t>       </a:t>
            </a:r>
            <a:r>
              <a:rPr lang="en-US" sz="1050" dirty="0" err="1"/>
              <a:t>msg.sender</a:t>
            </a:r>
            <a:r>
              <a:rPr lang="en-US" sz="1050" dirty="0"/>
              <a:t>==</a:t>
            </a:r>
            <a:r>
              <a:rPr lang="en-US" sz="1050" dirty="0" err="1"/>
              <a:t>disputeResolver</a:t>
            </a:r>
            <a:endParaRPr lang="en-US" sz="1050" dirty="0"/>
          </a:p>
          <a:p>
            <a:r>
              <a:rPr lang="en-US" sz="1050" dirty="0"/>
              <a:t>arguments:</a:t>
            </a:r>
          </a:p>
          <a:p>
            <a:r>
              <a:rPr lang="en-US" sz="1050" dirty="0"/>
              <a:t>        float </a:t>
            </a:r>
            <a:r>
              <a:rPr lang="en-US" sz="1050" dirty="0" err="1"/>
              <a:t>sellersCut</a:t>
            </a:r>
            <a:endParaRPr lang="en-US" sz="1050" dirty="0"/>
          </a:p>
          <a:p>
            <a:r>
              <a:rPr lang="en-US" sz="1050" dirty="0"/>
              <a:t>functionality:</a:t>
            </a:r>
          </a:p>
          <a:p>
            <a:r>
              <a:rPr lang="en-US" sz="1050" dirty="0"/>
              <a:t>        pays back money according to dispute </a:t>
            </a:r>
          </a:p>
          <a:p>
            <a:r>
              <a:rPr lang="en-US" sz="1050" dirty="0"/>
              <a:t>        solver decision, than self </a:t>
            </a:r>
            <a:r>
              <a:rPr lang="en-US" sz="1050" dirty="0" err="1"/>
              <a:t>distruct</a:t>
            </a:r>
            <a:endParaRPr lang="en-US" sz="1050" dirty="0"/>
          </a:p>
          <a:p>
            <a:r>
              <a:rPr lang="en-US" sz="1050" dirty="0"/>
              <a:t/>
            </a:r>
            <a:br>
              <a:rPr lang="en-US" sz="1050" dirty="0"/>
            </a:br>
            <a:endParaRPr lang="en-US" sz="1050" dirty="0"/>
          </a:p>
        </p:txBody>
      </p:sp>
      <p:sp>
        <p:nvSpPr>
          <p:cNvPr id="16" name="Rectangle 15">
            <a:extLst>
              <a:ext uri="{FF2B5EF4-FFF2-40B4-BE49-F238E27FC236}">
                <a16:creationId xmlns:a16="http://schemas.microsoft.com/office/drawing/2014/main" xmlns="" id="{E0296AF4-556C-7644-A4BD-96AB86037683}"/>
              </a:ext>
            </a:extLst>
          </p:cNvPr>
          <p:cNvSpPr/>
          <p:nvPr/>
        </p:nvSpPr>
        <p:spPr>
          <a:xfrm>
            <a:off x="5868144" y="2037582"/>
            <a:ext cx="3203848"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checkStakesInTimeOver</a:t>
            </a:r>
            <a:r>
              <a:rPr lang="en-US" sz="1050" b="1" dirty="0"/>
              <a:t>()</a:t>
            </a:r>
          </a:p>
          <a:p>
            <a:r>
              <a:rPr lang="en-US" sz="1050" dirty="0"/>
              <a:t>requirements:</a:t>
            </a:r>
          </a:p>
          <a:p>
            <a:r>
              <a:rPr lang="en-US" sz="1050" dirty="0"/>
              <a:t>        state==</a:t>
            </a:r>
            <a:r>
              <a:rPr lang="en-US" sz="1050" dirty="0" err="1"/>
              <a:t>WaitingForStakesIn</a:t>
            </a:r>
            <a:endParaRPr lang="en-US" sz="1050" dirty="0"/>
          </a:p>
          <a:p>
            <a:r>
              <a:rPr lang="en-US" sz="1050" dirty="0"/>
              <a:t/>
            </a:r>
            <a:br>
              <a:rPr lang="en-US" sz="1050" dirty="0"/>
            </a:br>
            <a:r>
              <a:rPr lang="en-US" sz="1050" dirty="0"/>
              <a:t>functionality:</a:t>
            </a:r>
          </a:p>
          <a:p>
            <a:r>
              <a:rPr lang="en-US" sz="1050" dirty="0"/>
              <a:t>        if date&gt;</a:t>
            </a:r>
            <a:r>
              <a:rPr lang="en-US" sz="1050" dirty="0" err="1"/>
              <a:t>waitingForStakesInLastDate</a:t>
            </a:r>
            <a:r>
              <a:rPr lang="en-US" sz="1050" dirty="0"/>
              <a:t> , </a:t>
            </a:r>
          </a:p>
          <a:p>
            <a:r>
              <a:rPr lang="en-US" sz="1050" dirty="0"/>
              <a:t>        return payed </a:t>
            </a:r>
            <a:r>
              <a:rPr lang="en-US" sz="1050" dirty="0" err="1"/>
              <a:t>ammount</a:t>
            </a:r>
            <a:r>
              <a:rPr lang="en-US" sz="1050" dirty="0"/>
              <a:t> to each party and </a:t>
            </a:r>
          </a:p>
          <a:p>
            <a:r>
              <a:rPr lang="en-US" sz="1050" dirty="0"/>
              <a:t>        self </a:t>
            </a:r>
            <a:r>
              <a:rPr lang="en-US" sz="1050" dirty="0" err="1"/>
              <a:t>distruct</a:t>
            </a:r>
            <a:endParaRPr lang="en-US" sz="1050" dirty="0"/>
          </a:p>
        </p:txBody>
      </p:sp>
      <p:sp>
        <p:nvSpPr>
          <p:cNvPr id="17" name="Rectangle 16">
            <a:extLst>
              <a:ext uri="{FF2B5EF4-FFF2-40B4-BE49-F238E27FC236}">
                <a16:creationId xmlns:a16="http://schemas.microsoft.com/office/drawing/2014/main" xmlns="" id="{A7784FE1-76D6-A041-91AF-6FFFBDFCE951}"/>
              </a:ext>
            </a:extLst>
          </p:cNvPr>
          <p:cNvSpPr/>
          <p:nvPr/>
        </p:nvSpPr>
        <p:spPr>
          <a:xfrm>
            <a:off x="5868144" y="3483888"/>
            <a:ext cx="3203848" cy="12234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1050" b="1" dirty="0" err="1"/>
              <a:t>checkDeliveryTimeOver</a:t>
            </a:r>
            <a:r>
              <a:rPr lang="en-US" sz="1050" b="1" dirty="0"/>
              <a:t>()</a:t>
            </a:r>
          </a:p>
          <a:p>
            <a:r>
              <a:rPr lang="en-US" sz="1050" dirty="0"/>
              <a:t>requirements:</a:t>
            </a:r>
          </a:p>
          <a:p>
            <a:r>
              <a:rPr lang="en-US" sz="1050" dirty="0"/>
              <a:t>        state in [shipped, returned]</a:t>
            </a:r>
          </a:p>
          <a:p>
            <a:r>
              <a:rPr lang="en-US" sz="1050" dirty="0"/>
              <a:t/>
            </a:r>
            <a:br>
              <a:rPr lang="en-US" sz="1050" dirty="0"/>
            </a:br>
            <a:r>
              <a:rPr lang="en-US" sz="1050" dirty="0"/>
              <a:t>functionality:</a:t>
            </a:r>
          </a:p>
          <a:p>
            <a:r>
              <a:rPr lang="en-US" sz="1050" dirty="0"/>
              <a:t>        if date&gt;</a:t>
            </a:r>
            <a:r>
              <a:rPr lang="en-US" sz="1050" dirty="0" err="1"/>
              <a:t>arrivalLastDate</a:t>
            </a:r>
            <a:r>
              <a:rPr lang="en-US" sz="1050" dirty="0"/>
              <a:t>, </a:t>
            </a:r>
          </a:p>
          <a:p>
            <a:r>
              <a:rPr lang="en-US" sz="1050" dirty="0"/>
              <a:t>        return money and self </a:t>
            </a:r>
            <a:r>
              <a:rPr lang="en-US" sz="1050" dirty="0" err="1"/>
              <a:t>distruct</a:t>
            </a:r>
            <a:endParaRPr lang="en-US" sz="1050" dirty="0"/>
          </a:p>
        </p:txBody>
      </p:sp>
    </p:spTree>
    <p:extLst>
      <p:ext uri="{BB962C8B-B14F-4D97-AF65-F5344CB8AC3E}">
        <p14:creationId xmlns:p14="http://schemas.microsoft.com/office/powerpoint/2010/main" val="115381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3688" y="153958"/>
            <a:ext cx="7380312" cy="576064"/>
          </a:xfrm>
        </p:spPr>
        <p:txBody>
          <a:bodyPr/>
          <a:lstStyle/>
          <a:p>
            <a:r>
              <a:rPr lang="en-US" altLang="ko-KR" sz="3200" dirty="0"/>
              <a:t>Work and development Environment</a:t>
            </a:r>
            <a:endParaRPr lang="ko-KR" altLang="en-US" sz="3200" dirty="0"/>
          </a:p>
        </p:txBody>
      </p:sp>
      <p:sp>
        <p:nvSpPr>
          <p:cNvPr id="7" name="TextBox 6"/>
          <p:cNvSpPr txBox="1"/>
          <p:nvPr/>
        </p:nvSpPr>
        <p:spPr>
          <a:xfrm>
            <a:off x="2051720" y="915566"/>
            <a:ext cx="6048672" cy="3416320"/>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solidFill>
                  <a:schemeClr val="bg1"/>
                </a:solidFill>
                <a:cs typeface="Arial" pitchFamily="34" charset="0"/>
              </a:rPr>
              <a:t>EVM compilation, deployment and RPC access to block-chain are being done using Truffle framework and the truffle console.</a:t>
            </a:r>
          </a:p>
          <a:p>
            <a:pPr marL="171450" indent="-171450">
              <a:buFont typeface="Arial" panose="020B0604020202020204" pitchFamily="34" charset="0"/>
              <a:buChar char="•"/>
            </a:pPr>
            <a:endParaRPr lang="en-US" altLang="ko-KR" dirty="0">
              <a:solidFill>
                <a:schemeClr val="bg1"/>
              </a:solidFill>
              <a:cs typeface="Arial" pitchFamily="34" charset="0"/>
            </a:endParaRPr>
          </a:p>
          <a:p>
            <a:pPr marL="171450" indent="-171450">
              <a:buFont typeface="Arial" panose="020B0604020202020204" pitchFamily="34" charset="0"/>
              <a:buChar char="•"/>
            </a:pPr>
            <a:r>
              <a:rPr lang="en-US" altLang="ko-KR" dirty="0">
                <a:solidFill>
                  <a:schemeClr val="bg1"/>
                </a:solidFill>
                <a:cs typeface="Arial" pitchFamily="34" charset="0"/>
              </a:rPr>
              <a:t>At early stages, deployment and testing we’ll be done on local Ethereum blockchain created and maintained by Ganache.</a:t>
            </a:r>
          </a:p>
          <a:p>
            <a:pPr marL="171450" indent="-171450">
              <a:buFont typeface="Arial" panose="020B0604020202020204" pitchFamily="34" charset="0"/>
              <a:buChar char="•"/>
            </a:pPr>
            <a:endParaRPr lang="en-US" altLang="ko-KR" dirty="0">
              <a:solidFill>
                <a:schemeClr val="bg1"/>
              </a:solidFill>
              <a:cs typeface="Arial" pitchFamily="34" charset="0"/>
            </a:endParaRPr>
          </a:p>
          <a:p>
            <a:pPr marL="171450" indent="-171450">
              <a:buFont typeface="Arial" panose="020B0604020202020204" pitchFamily="34" charset="0"/>
              <a:buChar char="•"/>
            </a:pPr>
            <a:r>
              <a:rPr lang="en-US" altLang="ko-KR" dirty="0">
                <a:solidFill>
                  <a:schemeClr val="bg1"/>
                </a:solidFill>
                <a:cs typeface="Arial" pitchFamily="34" charset="0"/>
              </a:rPr>
              <a:t>At later stages, contracts will be deployed to </a:t>
            </a:r>
            <a:r>
              <a:rPr lang="en-US" altLang="ko-KR" dirty="0" err="1">
                <a:solidFill>
                  <a:schemeClr val="bg1"/>
                </a:solidFill>
                <a:cs typeface="Arial" pitchFamily="34" charset="0"/>
              </a:rPr>
              <a:t>ropsten</a:t>
            </a:r>
            <a:r>
              <a:rPr lang="en-US" altLang="ko-KR" dirty="0">
                <a:solidFill>
                  <a:schemeClr val="bg1"/>
                </a:solidFill>
                <a:cs typeface="Arial" pitchFamily="34" charset="0"/>
              </a:rPr>
              <a:t> test-net blockchain.</a:t>
            </a:r>
          </a:p>
          <a:p>
            <a:pPr marL="171450" indent="-171450">
              <a:buFont typeface="Arial" panose="020B0604020202020204" pitchFamily="34" charset="0"/>
              <a:buChar char="•"/>
            </a:pPr>
            <a:endParaRPr lang="en-US" altLang="ko-KR" dirty="0">
              <a:solidFill>
                <a:schemeClr val="bg1"/>
              </a:solidFill>
              <a:cs typeface="Arial" pitchFamily="34" charset="0"/>
            </a:endParaRPr>
          </a:p>
          <a:p>
            <a:pPr marL="171450" indent="-171450">
              <a:buFont typeface="Arial" panose="020B0604020202020204" pitchFamily="34" charset="0"/>
              <a:buChar char="•"/>
            </a:pPr>
            <a:r>
              <a:rPr lang="en-US" altLang="ko-KR" dirty="0">
                <a:solidFill>
                  <a:schemeClr val="bg1"/>
                </a:solidFill>
                <a:cs typeface="Arial" pitchFamily="34" charset="0"/>
              </a:rPr>
              <a:t>Android development will be done in Android studio</a:t>
            </a:r>
          </a:p>
        </p:txBody>
      </p:sp>
      <p:pic>
        <p:nvPicPr>
          <p:cNvPr id="6" name="Picture 5">
            <a:extLst>
              <a:ext uri="{FF2B5EF4-FFF2-40B4-BE49-F238E27FC236}">
                <a16:creationId xmlns:a16="http://schemas.microsoft.com/office/drawing/2014/main" xmlns="" id="{8F980D94-411C-9347-B785-37C79313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1034" y="721252"/>
            <a:ext cx="1197992" cy="1168042"/>
          </a:xfrm>
          <a:prstGeom prst="rect">
            <a:avLst/>
          </a:prstGeom>
          <a:effectLst>
            <a:glow rad="101600">
              <a:schemeClr val="accent2">
                <a:satMod val="175000"/>
                <a:alpha val="40000"/>
              </a:schemeClr>
            </a:glow>
          </a:effectLst>
        </p:spPr>
      </p:pic>
      <p:pic>
        <p:nvPicPr>
          <p:cNvPr id="11" name="Picture 10">
            <a:extLst>
              <a:ext uri="{FF2B5EF4-FFF2-40B4-BE49-F238E27FC236}">
                <a16:creationId xmlns:a16="http://schemas.microsoft.com/office/drawing/2014/main" xmlns="" id="{FA484AC8-3833-E74C-8C93-0A71863496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2084" y="2290656"/>
            <a:ext cx="827584" cy="1029264"/>
          </a:xfrm>
          <a:prstGeom prst="rect">
            <a:avLst/>
          </a:prstGeom>
        </p:spPr>
      </p:pic>
      <p:pic>
        <p:nvPicPr>
          <p:cNvPr id="13" name="Picture 12">
            <a:extLst>
              <a:ext uri="{FF2B5EF4-FFF2-40B4-BE49-F238E27FC236}">
                <a16:creationId xmlns:a16="http://schemas.microsoft.com/office/drawing/2014/main" xmlns="" id="{2F39413A-96B7-E640-960A-484338EF1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5156" y="3721282"/>
            <a:ext cx="1509064" cy="61060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32345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87158" y="7115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a:t>
            </a:r>
          </a:p>
        </p:txBody>
      </p:sp>
      <p:grpSp>
        <p:nvGrpSpPr>
          <p:cNvPr id="12" name="Group 11"/>
          <p:cNvGrpSpPr/>
          <p:nvPr/>
        </p:nvGrpSpPr>
        <p:grpSpPr>
          <a:xfrm>
            <a:off x="4355976" y="915566"/>
            <a:ext cx="3847855" cy="317121"/>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4557881" y="87296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47" name="TextBox 46"/>
          <p:cNvSpPr txBox="1"/>
          <p:nvPr/>
        </p:nvSpPr>
        <p:spPr>
          <a:xfrm>
            <a:off x="5105258" y="968300"/>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Ethereum smart contracts - Intro</a:t>
            </a:r>
            <a:endParaRPr lang="ko-KR" altLang="en-US" sz="1200" b="1" dirty="0">
              <a:solidFill>
                <a:schemeClr val="tx1">
                  <a:lumMod val="75000"/>
                  <a:lumOff val="25000"/>
                </a:schemeClr>
              </a:solidFill>
              <a:cs typeface="Arial" pitchFamily="34" charset="0"/>
            </a:endParaRPr>
          </a:p>
        </p:txBody>
      </p:sp>
      <p:grpSp>
        <p:nvGrpSpPr>
          <p:cNvPr id="113" name="Group 112">
            <a:extLst>
              <a:ext uri="{FF2B5EF4-FFF2-40B4-BE49-F238E27FC236}">
                <a16:creationId xmlns:a16="http://schemas.microsoft.com/office/drawing/2014/main" xmlns="" id="{5F415DAA-618B-F948-BC25-EF56757FFE1A}"/>
              </a:ext>
            </a:extLst>
          </p:cNvPr>
          <p:cNvGrpSpPr/>
          <p:nvPr/>
        </p:nvGrpSpPr>
        <p:grpSpPr>
          <a:xfrm>
            <a:off x="4201704" y="1352460"/>
            <a:ext cx="3847855" cy="317121"/>
            <a:chOff x="3414539" y="1203598"/>
            <a:chExt cx="5328592" cy="755937"/>
          </a:xfrm>
        </p:grpSpPr>
        <p:grpSp>
          <p:nvGrpSpPr>
            <p:cNvPr id="116" name="Group 115">
              <a:extLst>
                <a:ext uri="{FF2B5EF4-FFF2-40B4-BE49-F238E27FC236}">
                  <a16:creationId xmlns:a16="http://schemas.microsoft.com/office/drawing/2014/main" xmlns="" id="{46692753-8E3F-2149-872D-50D6B82C5FBC}"/>
                </a:ext>
              </a:extLst>
            </p:cNvPr>
            <p:cNvGrpSpPr/>
            <p:nvPr/>
          </p:nvGrpSpPr>
          <p:grpSpPr>
            <a:xfrm>
              <a:off x="3414539" y="1203598"/>
              <a:ext cx="3816400" cy="576064"/>
              <a:chOff x="4572000" y="1743933"/>
              <a:chExt cx="3816400" cy="576064"/>
            </a:xfrm>
            <a:solidFill>
              <a:srgbClr val="FFC000"/>
            </a:solidFill>
          </p:grpSpPr>
          <p:sp>
            <p:nvSpPr>
              <p:cNvPr id="120" name="Rectangle 119">
                <a:extLst>
                  <a:ext uri="{FF2B5EF4-FFF2-40B4-BE49-F238E27FC236}">
                    <a16:creationId xmlns:a16="http://schemas.microsoft.com/office/drawing/2014/main" xmlns="" id="{5E48850A-911F-3846-8E07-71F3DE85014D}"/>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Isosceles Triangle 14">
                <a:extLst>
                  <a:ext uri="{FF2B5EF4-FFF2-40B4-BE49-F238E27FC236}">
                    <a16:creationId xmlns:a16="http://schemas.microsoft.com/office/drawing/2014/main" xmlns="" id="{45FC34EF-B907-214D-B6C6-4F592B2A7F2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2" name="Isosceles Triangle 15">
                <a:extLst>
                  <a:ext uri="{FF2B5EF4-FFF2-40B4-BE49-F238E27FC236}">
                    <a16:creationId xmlns:a16="http://schemas.microsoft.com/office/drawing/2014/main" xmlns="" id="{1D158FE6-98C8-4943-92F2-2B0A5B850757}"/>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7" name="Group 116">
              <a:extLst>
                <a:ext uri="{FF2B5EF4-FFF2-40B4-BE49-F238E27FC236}">
                  <a16:creationId xmlns:a16="http://schemas.microsoft.com/office/drawing/2014/main" xmlns="" id="{1FAA82D3-F104-D24E-989A-C3CCDA192E10}"/>
                </a:ext>
              </a:extLst>
            </p:cNvPr>
            <p:cNvGrpSpPr/>
            <p:nvPr/>
          </p:nvGrpSpPr>
          <p:grpSpPr>
            <a:xfrm>
              <a:off x="4314639" y="1383471"/>
              <a:ext cx="4428492" cy="576064"/>
              <a:chOff x="4572000" y="1743934"/>
              <a:chExt cx="4428492" cy="576064"/>
            </a:xfrm>
            <a:solidFill>
              <a:schemeClr val="bg1">
                <a:lumMod val="95000"/>
              </a:schemeClr>
            </a:solidFill>
          </p:grpSpPr>
          <p:sp>
            <p:nvSpPr>
              <p:cNvPr id="118" name="Rectangle 117">
                <a:extLst>
                  <a:ext uri="{FF2B5EF4-FFF2-40B4-BE49-F238E27FC236}">
                    <a16:creationId xmlns:a16="http://schemas.microsoft.com/office/drawing/2014/main" xmlns="" id="{39BD417D-B0AC-D749-95A4-14651358BF0C}"/>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Isosceles Triangle 6">
                <a:extLst>
                  <a:ext uri="{FF2B5EF4-FFF2-40B4-BE49-F238E27FC236}">
                    <a16:creationId xmlns:a16="http://schemas.microsoft.com/office/drawing/2014/main" xmlns="" id="{9240970B-F6C0-274F-9A9E-A2915841F9EE}"/>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4" name="TextBox 113">
            <a:extLst>
              <a:ext uri="{FF2B5EF4-FFF2-40B4-BE49-F238E27FC236}">
                <a16:creationId xmlns:a16="http://schemas.microsoft.com/office/drawing/2014/main" xmlns="" id="{E4FEAF68-F14C-7E4C-93D1-C753FEB96E9B}"/>
              </a:ext>
            </a:extLst>
          </p:cNvPr>
          <p:cNvSpPr txBox="1"/>
          <p:nvPr/>
        </p:nvSpPr>
        <p:spPr>
          <a:xfrm>
            <a:off x="4367340" y="1312185"/>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15" name="TextBox 114">
            <a:extLst>
              <a:ext uri="{FF2B5EF4-FFF2-40B4-BE49-F238E27FC236}">
                <a16:creationId xmlns:a16="http://schemas.microsoft.com/office/drawing/2014/main" xmlns="" id="{C9C51AED-A439-2345-991B-6B43BDB36DD9}"/>
              </a:ext>
            </a:extLst>
          </p:cNvPr>
          <p:cNvSpPr txBox="1"/>
          <p:nvPr/>
        </p:nvSpPr>
        <p:spPr>
          <a:xfrm>
            <a:off x="4953016" y="1405154"/>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Problem – Package tracking</a:t>
            </a:r>
            <a:endParaRPr lang="ko-KR" altLang="en-US" sz="1200" b="1" dirty="0">
              <a:solidFill>
                <a:schemeClr val="tx1">
                  <a:lumMod val="75000"/>
                  <a:lumOff val="25000"/>
                </a:schemeClr>
              </a:solidFill>
              <a:cs typeface="Arial" pitchFamily="34" charset="0"/>
            </a:endParaRPr>
          </a:p>
        </p:txBody>
      </p:sp>
      <p:grpSp>
        <p:nvGrpSpPr>
          <p:cNvPr id="158" name="Group 157">
            <a:extLst>
              <a:ext uri="{FF2B5EF4-FFF2-40B4-BE49-F238E27FC236}">
                <a16:creationId xmlns:a16="http://schemas.microsoft.com/office/drawing/2014/main" xmlns="" id="{5083502D-3992-314E-98AC-EA5BA9AF42D8}"/>
              </a:ext>
            </a:extLst>
          </p:cNvPr>
          <p:cNvGrpSpPr/>
          <p:nvPr/>
        </p:nvGrpSpPr>
        <p:grpSpPr>
          <a:xfrm>
            <a:off x="3956827" y="1788338"/>
            <a:ext cx="3847855" cy="317121"/>
            <a:chOff x="3414539" y="1203598"/>
            <a:chExt cx="5328592" cy="755937"/>
          </a:xfrm>
        </p:grpSpPr>
        <p:grpSp>
          <p:nvGrpSpPr>
            <p:cNvPr id="161" name="Group 160">
              <a:extLst>
                <a:ext uri="{FF2B5EF4-FFF2-40B4-BE49-F238E27FC236}">
                  <a16:creationId xmlns:a16="http://schemas.microsoft.com/office/drawing/2014/main" xmlns="" id="{91310DB2-4762-8B49-9F3D-6CA4D6E0121E}"/>
                </a:ext>
              </a:extLst>
            </p:cNvPr>
            <p:cNvGrpSpPr/>
            <p:nvPr/>
          </p:nvGrpSpPr>
          <p:grpSpPr>
            <a:xfrm>
              <a:off x="3414539" y="1203598"/>
              <a:ext cx="3816400" cy="576064"/>
              <a:chOff x="4572000" y="1743933"/>
              <a:chExt cx="3816400" cy="576064"/>
            </a:xfrm>
            <a:solidFill>
              <a:srgbClr val="FFC000"/>
            </a:solidFill>
          </p:grpSpPr>
          <p:sp>
            <p:nvSpPr>
              <p:cNvPr id="165" name="Rectangle 164">
                <a:extLst>
                  <a:ext uri="{FF2B5EF4-FFF2-40B4-BE49-F238E27FC236}">
                    <a16:creationId xmlns:a16="http://schemas.microsoft.com/office/drawing/2014/main" xmlns="" id="{A6C69C2D-071D-8A4A-8BB2-595CE542F950}"/>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6" name="Isosceles Triangle 14">
                <a:extLst>
                  <a:ext uri="{FF2B5EF4-FFF2-40B4-BE49-F238E27FC236}">
                    <a16:creationId xmlns:a16="http://schemas.microsoft.com/office/drawing/2014/main" xmlns="" id="{8A6E773E-D4AA-D34C-B8E6-A2CB9E325EA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7" name="Isosceles Triangle 15">
                <a:extLst>
                  <a:ext uri="{FF2B5EF4-FFF2-40B4-BE49-F238E27FC236}">
                    <a16:creationId xmlns:a16="http://schemas.microsoft.com/office/drawing/2014/main" xmlns="" id="{0B98898B-D13A-AC47-9C02-73DD8064AAE5}"/>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a:extLst>
                <a:ext uri="{FF2B5EF4-FFF2-40B4-BE49-F238E27FC236}">
                  <a16:creationId xmlns:a16="http://schemas.microsoft.com/office/drawing/2014/main" xmlns="" id="{60F8E3B3-442F-1540-9B82-F2AB62119DE1}"/>
                </a:ext>
              </a:extLst>
            </p:cNvPr>
            <p:cNvGrpSpPr/>
            <p:nvPr/>
          </p:nvGrpSpPr>
          <p:grpSpPr>
            <a:xfrm>
              <a:off x="4314639" y="1383471"/>
              <a:ext cx="4428492" cy="576064"/>
              <a:chOff x="4572000" y="1743934"/>
              <a:chExt cx="4428492" cy="576064"/>
            </a:xfrm>
            <a:solidFill>
              <a:schemeClr val="bg1">
                <a:lumMod val="95000"/>
              </a:schemeClr>
            </a:solidFill>
          </p:grpSpPr>
          <p:sp>
            <p:nvSpPr>
              <p:cNvPr id="163" name="Rectangle 162">
                <a:extLst>
                  <a:ext uri="{FF2B5EF4-FFF2-40B4-BE49-F238E27FC236}">
                    <a16:creationId xmlns:a16="http://schemas.microsoft.com/office/drawing/2014/main" xmlns="" id="{0BDE4C65-D563-054E-8EAE-E73643323132}"/>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4" name="Isosceles Triangle 6">
                <a:extLst>
                  <a:ext uri="{FF2B5EF4-FFF2-40B4-BE49-F238E27FC236}">
                    <a16:creationId xmlns:a16="http://schemas.microsoft.com/office/drawing/2014/main" xmlns="" id="{8C72CB22-4537-6143-9219-5E1928C0836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59" name="TextBox 158">
            <a:extLst>
              <a:ext uri="{FF2B5EF4-FFF2-40B4-BE49-F238E27FC236}">
                <a16:creationId xmlns:a16="http://schemas.microsoft.com/office/drawing/2014/main" xmlns="" id="{35D5CAC7-ECB6-9C42-884D-61BC5C7FEB54}"/>
              </a:ext>
            </a:extLst>
          </p:cNvPr>
          <p:cNvSpPr txBox="1"/>
          <p:nvPr/>
        </p:nvSpPr>
        <p:spPr>
          <a:xfrm>
            <a:off x="4121399" y="172915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60" name="TextBox 159">
            <a:extLst>
              <a:ext uri="{FF2B5EF4-FFF2-40B4-BE49-F238E27FC236}">
                <a16:creationId xmlns:a16="http://schemas.microsoft.com/office/drawing/2014/main" xmlns="" id="{8DF296E3-C6DE-154E-88A4-AC8393F6F423}"/>
              </a:ext>
            </a:extLst>
          </p:cNvPr>
          <p:cNvSpPr txBox="1"/>
          <p:nvPr/>
        </p:nvSpPr>
        <p:spPr>
          <a:xfrm>
            <a:off x="4773631" y="1876761"/>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System requirements</a:t>
            </a:r>
            <a:endParaRPr lang="ko-KR" altLang="en-US" sz="1200" b="1" dirty="0">
              <a:solidFill>
                <a:schemeClr val="tx1">
                  <a:lumMod val="75000"/>
                  <a:lumOff val="25000"/>
                </a:schemeClr>
              </a:solidFill>
              <a:cs typeface="Arial" pitchFamily="34" charset="0"/>
            </a:endParaRPr>
          </a:p>
        </p:txBody>
      </p:sp>
      <p:grpSp>
        <p:nvGrpSpPr>
          <p:cNvPr id="148" name="Group 147">
            <a:extLst>
              <a:ext uri="{FF2B5EF4-FFF2-40B4-BE49-F238E27FC236}">
                <a16:creationId xmlns:a16="http://schemas.microsoft.com/office/drawing/2014/main" xmlns="" id="{5A086C9B-7F0A-3B4E-853E-DA3A5330EE3B}"/>
              </a:ext>
            </a:extLst>
          </p:cNvPr>
          <p:cNvGrpSpPr/>
          <p:nvPr/>
        </p:nvGrpSpPr>
        <p:grpSpPr>
          <a:xfrm>
            <a:off x="3792104" y="2245444"/>
            <a:ext cx="3847855" cy="317121"/>
            <a:chOff x="3414539" y="1203598"/>
            <a:chExt cx="5328592" cy="755937"/>
          </a:xfrm>
        </p:grpSpPr>
        <p:grpSp>
          <p:nvGrpSpPr>
            <p:cNvPr id="151" name="Group 150">
              <a:extLst>
                <a:ext uri="{FF2B5EF4-FFF2-40B4-BE49-F238E27FC236}">
                  <a16:creationId xmlns:a16="http://schemas.microsoft.com/office/drawing/2014/main" xmlns="" id="{F33E26D9-8F6B-4542-840C-AE37247BBD2C}"/>
                </a:ext>
              </a:extLst>
            </p:cNvPr>
            <p:cNvGrpSpPr/>
            <p:nvPr/>
          </p:nvGrpSpPr>
          <p:grpSpPr>
            <a:xfrm>
              <a:off x="3414539" y="1203598"/>
              <a:ext cx="3816400" cy="576064"/>
              <a:chOff x="4572000" y="1743933"/>
              <a:chExt cx="3816400" cy="576064"/>
            </a:xfrm>
            <a:solidFill>
              <a:srgbClr val="FFC000"/>
            </a:solidFill>
          </p:grpSpPr>
          <p:sp>
            <p:nvSpPr>
              <p:cNvPr id="155" name="Rectangle 154">
                <a:extLst>
                  <a:ext uri="{FF2B5EF4-FFF2-40B4-BE49-F238E27FC236}">
                    <a16:creationId xmlns:a16="http://schemas.microsoft.com/office/drawing/2014/main" xmlns="" id="{4E77A4D9-F28D-2D4C-8881-15FFFC0DF1F3}"/>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6" name="Isosceles Triangle 14">
                <a:extLst>
                  <a:ext uri="{FF2B5EF4-FFF2-40B4-BE49-F238E27FC236}">
                    <a16:creationId xmlns:a16="http://schemas.microsoft.com/office/drawing/2014/main" xmlns="" id="{8BA274AE-8435-D24E-8C1E-397CC59EF9D6}"/>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7" name="Isosceles Triangle 15">
                <a:extLst>
                  <a:ext uri="{FF2B5EF4-FFF2-40B4-BE49-F238E27FC236}">
                    <a16:creationId xmlns:a16="http://schemas.microsoft.com/office/drawing/2014/main" xmlns="" id="{86BC2368-0270-964A-81B7-469FA60C8D8F}"/>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2" name="Group 151">
              <a:extLst>
                <a:ext uri="{FF2B5EF4-FFF2-40B4-BE49-F238E27FC236}">
                  <a16:creationId xmlns:a16="http://schemas.microsoft.com/office/drawing/2014/main" xmlns="" id="{966AF260-1DCA-4B4A-8B9D-B5ED0A000D8C}"/>
                </a:ext>
              </a:extLst>
            </p:cNvPr>
            <p:cNvGrpSpPr/>
            <p:nvPr/>
          </p:nvGrpSpPr>
          <p:grpSpPr>
            <a:xfrm>
              <a:off x="4314639" y="1383471"/>
              <a:ext cx="4428492" cy="576064"/>
              <a:chOff x="4572000" y="1743934"/>
              <a:chExt cx="4428492" cy="576064"/>
            </a:xfrm>
            <a:solidFill>
              <a:schemeClr val="bg1">
                <a:lumMod val="95000"/>
              </a:schemeClr>
            </a:solidFill>
          </p:grpSpPr>
          <p:sp>
            <p:nvSpPr>
              <p:cNvPr id="153" name="Rectangle 152">
                <a:extLst>
                  <a:ext uri="{FF2B5EF4-FFF2-40B4-BE49-F238E27FC236}">
                    <a16:creationId xmlns:a16="http://schemas.microsoft.com/office/drawing/2014/main" xmlns="" id="{5CBBA3F1-A4EA-374A-BBE9-85FDFBEA036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4" name="Isosceles Triangle 6">
                <a:extLst>
                  <a:ext uri="{FF2B5EF4-FFF2-40B4-BE49-F238E27FC236}">
                    <a16:creationId xmlns:a16="http://schemas.microsoft.com/office/drawing/2014/main" xmlns="" id="{DF20675A-C827-9448-9ED5-E18621E73B9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49" name="TextBox 148">
            <a:extLst>
              <a:ext uri="{FF2B5EF4-FFF2-40B4-BE49-F238E27FC236}">
                <a16:creationId xmlns:a16="http://schemas.microsoft.com/office/drawing/2014/main" xmlns="" id="{B1A5F747-06EA-BA47-A765-C3B7B49C4529}"/>
              </a:ext>
            </a:extLst>
          </p:cNvPr>
          <p:cNvSpPr txBox="1"/>
          <p:nvPr/>
        </p:nvSpPr>
        <p:spPr>
          <a:xfrm>
            <a:off x="3908161" y="21739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0" name="TextBox 149">
            <a:extLst>
              <a:ext uri="{FF2B5EF4-FFF2-40B4-BE49-F238E27FC236}">
                <a16:creationId xmlns:a16="http://schemas.microsoft.com/office/drawing/2014/main" xmlns="" id="{7FC89A19-6C37-F740-AA51-D8BBFF098A27}"/>
              </a:ext>
            </a:extLst>
          </p:cNvPr>
          <p:cNvSpPr txBox="1"/>
          <p:nvPr/>
        </p:nvSpPr>
        <p:spPr>
          <a:xfrm>
            <a:off x="4517274" y="229269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Solution</a:t>
            </a:r>
            <a:endParaRPr lang="ko-KR" altLang="en-US" sz="1200" b="1" dirty="0">
              <a:solidFill>
                <a:schemeClr val="tx1">
                  <a:lumMod val="75000"/>
                  <a:lumOff val="25000"/>
                </a:schemeClr>
              </a:solidFill>
              <a:cs typeface="Arial" pitchFamily="34" charset="0"/>
            </a:endParaRPr>
          </a:p>
        </p:txBody>
      </p:sp>
      <p:grpSp>
        <p:nvGrpSpPr>
          <p:cNvPr id="205" name="Group 204">
            <a:extLst>
              <a:ext uri="{FF2B5EF4-FFF2-40B4-BE49-F238E27FC236}">
                <a16:creationId xmlns:a16="http://schemas.microsoft.com/office/drawing/2014/main" xmlns="" id="{A7A35687-012C-2B41-A708-3A2E4C96444D}"/>
              </a:ext>
            </a:extLst>
          </p:cNvPr>
          <p:cNvGrpSpPr/>
          <p:nvPr/>
        </p:nvGrpSpPr>
        <p:grpSpPr>
          <a:xfrm>
            <a:off x="3585906" y="2700304"/>
            <a:ext cx="3847855" cy="317121"/>
            <a:chOff x="3414539" y="1203598"/>
            <a:chExt cx="5328592" cy="755937"/>
          </a:xfrm>
        </p:grpSpPr>
        <p:grpSp>
          <p:nvGrpSpPr>
            <p:cNvPr id="208" name="Group 207">
              <a:extLst>
                <a:ext uri="{FF2B5EF4-FFF2-40B4-BE49-F238E27FC236}">
                  <a16:creationId xmlns:a16="http://schemas.microsoft.com/office/drawing/2014/main" xmlns="" id="{EBED09F3-EA83-4D4F-9FE6-0DC26B3E3764}"/>
                </a:ext>
              </a:extLst>
            </p:cNvPr>
            <p:cNvGrpSpPr/>
            <p:nvPr/>
          </p:nvGrpSpPr>
          <p:grpSpPr>
            <a:xfrm>
              <a:off x="3414539" y="1203598"/>
              <a:ext cx="3816400" cy="576063"/>
              <a:chOff x="4572000" y="1743933"/>
              <a:chExt cx="3816400" cy="576063"/>
            </a:xfrm>
            <a:solidFill>
              <a:srgbClr val="FFC000"/>
            </a:solidFill>
          </p:grpSpPr>
          <p:sp>
            <p:nvSpPr>
              <p:cNvPr id="212" name="Rectangle 211">
                <a:extLst>
                  <a:ext uri="{FF2B5EF4-FFF2-40B4-BE49-F238E27FC236}">
                    <a16:creationId xmlns:a16="http://schemas.microsoft.com/office/drawing/2014/main" xmlns="" id="{FC1A91E8-D7C6-4A4D-BC75-07DD2B83ACF0}"/>
                  </a:ext>
                </a:extLst>
              </p:cNvPr>
              <p:cNvSpPr/>
              <p:nvPr/>
            </p:nvSpPr>
            <p:spPr>
              <a:xfrm>
                <a:off x="4788024" y="1743933"/>
                <a:ext cx="3384376" cy="5760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3" name="Isosceles Triangle 14">
                <a:extLst>
                  <a:ext uri="{FF2B5EF4-FFF2-40B4-BE49-F238E27FC236}">
                    <a16:creationId xmlns:a16="http://schemas.microsoft.com/office/drawing/2014/main" xmlns="" id="{8729BBA4-38BA-134C-ADA8-A2FBA229048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4" name="Isosceles Triangle 15">
                <a:extLst>
                  <a:ext uri="{FF2B5EF4-FFF2-40B4-BE49-F238E27FC236}">
                    <a16:creationId xmlns:a16="http://schemas.microsoft.com/office/drawing/2014/main" xmlns="" id="{DEA32782-A038-6C4A-82BF-1B3A00DF3AAD}"/>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9" name="Group 208">
              <a:extLst>
                <a:ext uri="{FF2B5EF4-FFF2-40B4-BE49-F238E27FC236}">
                  <a16:creationId xmlns:a16="http://schemas.microsoft.com/office/drawing/2014/main" xmlns="" id="{8E4F43E3-8FC6-4A4F-B4EA-42409AE08426}"/>
                </a:ext>
              </a:extLst>
            </p:cNvPr>
            <p:cNvGrpSpPr/>
            <p:nvPr/>
          </p:nvGrpSpPr>
          <p:grpSpPr>
            <a:xfrm>
              <a:off x="4314639" y="1383471"/>
              <a:ext cx="4428492" cy="576064"/>
              <a:chOff x="4572000" y="1743934"/>
              <a:chExt cx="4428492" cy="576064"/>
            </a:xfrm>
            <a:solidFill>
              <a:schemeClr val="bg1">
                <a:lumMod val="95000"/>
              </a:schemeClr>
            </a:solidFill>
          </p:grpSpPr>
          <p:sp>
            <p:nvSpPr>
              <p:cNvPr id="210" name="Rectangle 209">
                <a:extLst>
                  <a:ext uri="{FF2B5EF4-FFF2-40B4-BE49-F238E27FC236}">
                    <a16:creationId xmlns:a16="http://schemas.microsoft.com/office/drawing/2014/main" xmlns="" id="{187AD446-B505-2C4D-9278-6287A764AB4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1" name="Isosceles Triangle 6">
                <a:extLst>
                  <a:ext uri="{FF2B5EF4-FFF2-40B4-BE49-F238E27FC236}">
                    <a16:creationId xmlns:a16="http://schemas.microsoft.com/office/drawing/2014/main" xmlns="" id="{0D2BCBBB-2126-6140-A429-4BB5F2F02639}"/>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06" name="TextBox 205">
            <a:extLst>
              <a:ext uri="{FF2B5EF4-FFF2-40B4-BE49-F238E27FC236}">
                <a16:creationId xmlns:a16="http://schemas.microsoft.com/office/drawing/2014/main" xmlns="" id="{7A3D78EE-0AC3-9041-9E83-C3B8DA4305DD}"/>
              </a:ext>
            </a:extLst>
          </p:cNvPr>
          <p:cNvSpPr txBox="1"/>
          <p:nvPr/>
        </p:nvSpPr>
        <p:spPr>
          <a:xfrm>
            <a:off x="3759676" y="265770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207" name="TextBox 206">
            <a:extLst>
              <a:ext uri="{FF2B5EF4-FFF2-40B4-BE49-F238E27FC236}">
                <a16:creationId xmlns:a16="http://schemas.microsoft.com/office/drawing/2014/main" xmlns="" id="{B5E2DFC7-4191-1A42-BA68-7EE081D0FCA9}"/>
              </a:ext>
            </a:extLst>
          </p:cNvPr>
          <p:cNvSpPr txBox="1"/>
          <p:nvPr/>
        </p:nvSpPr>
        <p:spPr>
          <a:xfrm>
            <a:off x="4371950" y="2767271"/>
            <a:ext cx="268404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Design</a:t>
            </a:r>
            <a:endParaRPr lang="ko-KR" altLang="en-US" sz="1200"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grpSp>
        <p:nvGrpSpPr>
          <p:cNvPr id="195" name="Group 194">
            <a:extLst>
              <a:ext uri="{FF2B5EF4-FFF2-40B4-BE49-F238E27FC236}">
                <a16:creationId xmlns:a16="http://schemas.microsoft.com/office/drawing/2014/main" xmlns="" id="{5361FD31-13E7-1C48-A153-E33BA12552DD}"/>
              </a:ext>
            </a:extLst>
          </p:cNvPr>
          <p:cNvGrpSpPr/>
          <p:nvPr/>
        </p:nvGrpSpPr>
        <p:grpSpPr>
          <a:xfrm>
            <a:off x="3403088" y="3140144"/>
            <a:ext cx="3847855" cy="317121"/>
            <a:chOff x="3414539" y="1203598"/>
            <a:chExt cx="5328592" cy="755937"/>
          </a:xfrm>
        </p:grpSpPr>
        <p:grpSp>
          <p:nvGrpSpPr>
            <p:cNvPr id="198" name="Group 197">
              <a:extLst>
                <a:ext uri="{FF2B5EF4-FFF2-40B4-BE49-F238E27FC236}">
                  <a16:creationId xmlns:a16="http://schemas.microsoft.com/office/drawing/2014/main" xmlns="" id="{427E0393-7716-0E4D-ADA9-32BF753132B9}"/>
                </a:ext>
              </a:extLst>
            </p:cNvPr>
            <p:cNvGrpSpPr/>
            <p:nvPr/>
          </p:nvGrpSpPr>
          <p:grpSpPr>
            <a:xfrm>
              <a:off x="3414539" y="1203598"/>
              <a:ext cx="3816400" cy="576064"/>
              <a:chOff x="4572000" y="1743933"/>
              <a:chExt cx="3816400" cy="576064"/>
            </a:xfrm>
            <a:solidFill>
              <a:srgbClr val="FFC000"/>
            </a:solidFill>
          </p:grpSpPr>
          <p:sp>
            <p:nvSpPr>
              <p:cNvPr id="202" name="Rectangle 201">
                <a:extLst>
                  <a:ext uri="{FF2B5EF4-FFF2-40B4-BE49-F238E27FC236}">
                    <a16:creationId xmlns:a16="http://schemas.microsoft.com/office/drawing/2014/main" xmlns="" id="{E4EF7E04-2C93-E944-9BEA-D2BE8F7CBA22}"/>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3" name="Isosceles Triangle 14">
                <a:extLst>
                  <a:ext uri="{FF2B5EF4-FFF2-40B4-BE49-F238E27FC236}">
                    <a16:creationId xmlns:a16="http://schemas.microsoft.com/office/drawing/2014/main" xmlns="" id="{01CFEFB9-D12E-8642-8CC5-885B9430373B}"/>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4" name="Isosceles Triangle 15">
                <a:extLst>
                  <a:ext uri="{FF2B5EF4-FFF2-40B4-BE49-F238E27FC236}">
                    <a16:creationId xmlns:a16="http://schemas.microsoft.com/office/drawing/2014/main" xmlns="" id="{BFFA86BC-60B4-E649-9DAD-BAA79565089A}"/>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9" name="Group 198">
              <a:extLst>
                <a:ext uri="{FF2B5EF4-FFF2-40B4-BE49-F238E27FC236}">
                  <a16:creationId xmlns:a16="http://schemas.microsoft.com/office/drawing/2014/main" xmlns="" id="{8E3C9CDE-ED68-3D46-81B6-0881CBA85C99}"/>
                </a:ext>
              </a:extLst>
            </p:cNvPr>
            <p:cNvGrpSpPr/>
            <p:nvPr/>
          </p:nvGrpSpPr>
          <p:grpSpPr>
            <a:xfrm>
              <a:off x="4314639" y="1383471"/>
              <a:ext cx="4428492" cy="576064"/>
              <a:chOff x="4572000" y="1743934"/>
              <a:chExt cx="4428492" cy="576064"/>
            </a:xfrm>
            <a:solidFill>
              <a:schemeClr val="bg1">
                <a:lumMod val="95000"/>
              </a:schemeClr>
            </a:solidFill>
          </p:grpSpPr>
          <p:sp>
            <p:nvSpPr>
              <p:cNvPr id="200" name="Rectangle 199">
                <a:extLst>
                  <a:ext uri="{FF2B5EF4-FFF2-40B4-BE49-F238E27FC236}">
                    <a16:creationId xmlns:a16="http://schemas.microsoft.com/office/drawing/2014/main" xmlns="" id="{E91094C5-5FD0-7F4C-BA75-C0A05A567F2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1" name="Isosceles Triangle 6">
                <a:extLst>
                  <a:ext uri="{FF2B5EF4-FFF2-40B4-BE49-F238E27FC236}">
                    <a16:creationId xmlns:a16="http://schemas.microsoft.com/office/drawing/2014/main" xmlns="" id="{8C6CAD2D-E13B-1C4B-B91A-9473567D993D}"/>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96" name="TextBox 195">
            <a:extLst>
              <a:ext uri="{FF2B5EF4-FFF2-40B4-BE49-F238E27FC236}">
                <a16:creationId xmlns:a16="http://schemas.microsoft.com/office/drawing/2014/main" xmlns="" id="{D9B79078-4E21-1646-9706-C32DFD28E4CD}"/>
              </a:ext>
            </a:extLst>
          </p:cNvPr>
          <p:cNvSpPr txBox="1"/>
          <p:nvPr/>
        </p:nvSpPr>
        <p:spPr>
          <a:xfrm>
            <a:off x="3601760" y="309754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97" name="TextBox 196">
            <a:extLst>
              <a:ext uri="{FF2B5EF4-FFF2-40B4-BE49-F238E27FC236}">
                <a16:creationId xmlns:a16="http://schemas.microsoft.com/office/drawing/2014/main" xmlns="" id="{F528AA5F-5453-034C-9AD3-13264342FACC}"/>
              </a:ext>
            </a:extLst>
          </p:cNvPr>
          <p:cNvSpPr txBox="1"/>
          <p:nvPr/>
        </p:nvSpPr>
        <p:spPr>
          <a:xfrm>
            <a:off x="4324048" y="322304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UI &amp; ABI</a:t>
            </a:r>
            <a:endParaRPr lang="ko-KR" altLang="en-US" sz="1200" b="1" dirty="0">
              <a:solidFill>
                <a:schemeClr val="tx1">
                  <a:lumMod val="75000"/>
                  <a:lumOff val="25000"/>
                </a:schemeClr>
              </a:solidFill>
              <a:cs typeface="Arial" pitchFamily="34" charset="0"/>
            </a:endParaRPr>
          </a:p>
        </p:txBody>
      </p:sp>
      <p:grpSp>
        <p:nvGrpSpPr>
          <p:cNvPr id="183" name="Group 182">
            <a:extLst>
              <a:ext uri="{FF2B5EF4-FFF2-40B4-BE49-F238E27FC236}">
                <a16:creationId xmlns:a16="http://schemas.microsoft.com/office/drawing/2014/main" xmlns="" id="{011C0751-6F61-E94B-8062-B712AA062647}"/>
              </a:ext>
            </a:extLst>
          </p:cNvPr>
          <p:cNvGrpSpPr/>
          <p:nvPr/>
        </p:nvGrpSpPr>
        <p:grpSpPr>
          <a:xfrm>
            <a:off x="3208141" y="3560746"/>
            <a:ext cx="3847855" cy="317121"/>
            <a:chOff x="3414539" y="1203598"/>
            <a:chExt cx="5328592" cy="755937"/>
          </a:xfrm>
        </p:grpSpPr>
        <p:grpSp>
          <p:nvGrpSpPr>
            <p:cNvPr id="186" name="Group 185">
              <a:extLst>
                <a:ext uri="{FF2B5EF4-FFF2-40B4-BE49-F238E27FC236}">
                  <a16:creationId xmlns:a16="http://schemas.microsoft.com/office/drawing/2014/main" xmlns="" id="{67EBB90C-B433-3A4A-BF73-211AA780ED44}"/>
                </a:ext>
              </a:extLst>
            </p:cNvPr>
            <p:cNvGrpSpPr/>
            <p:nvPr/>
          </p:nvGrpSpPr>
          <p:grpSpPr>
            <a:xfrm>
              <a:off x="3414539" y="1203598"/>
              <a:ext cx="3816400" cy="576064"/>
              <a:chOff x="4572000" y="1743933"/>
              <a:chExt cx="3816400" cy="576064"/>
            </a:xfrm>
            <a:solidFill>
              <a:srgbClr val="FFC000"/>
            </a:solidFill>
          </p:grpSpPr>
          <p:sp>
            <p:nvSpPr>
              <p:cNvPr id="190" name="Rectangle 189">
                <a:extLst>
                  <a:ext uri="{FF2B5EF4-FFF2-40B4-BE49-F238E27FC236}">
                    <a16:creationId xmlns:a16="http://schemas.microsoft.com/office/drawing/2014/main" xmlns="" id="{DD4CBADC-67C1-FA47-95FE-5AF9129DC17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1" name="Isosceles Triangle 14">
                <a:extLst>
                  <a:ext uri="{FF2B5EF4-FFF2-40B4-BE49-F238E27FC236}">
                    <a16:creationId xmlns:a16="http://schemas.microsoft.com/office/drawing/2014/main" xmlns="" id="{38CC2875-66C5-7444-8C26-6FE3B07404C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2" name="Isosceles Triangle 15">
                <a:extLst>
                  <a:ext uri="{FF2B5EF4-FFF2-40B4-BE49-F238E27FC236}">
                    <a16:creationId xmlns:a16="http://schemas.microsoft.com/office/drawing/2014/main" xmlns="" id="{F08A189A-37FC-9C47-81AA-48DB685BE831}"/>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a:extLst>
                <a:ext uri="{FF2B5EF4-FFF2-40B4-BE49-F238E27FC236}">
                  <a16:creationId xmlns:a16="http://schemas.microsoft.com/office/drawing/2014/main" xmlns="" id="{5267742D-ECDB-0443-BF2D-46E2D71665A2}"/>
                </a:ext>
              </a:extLst>
            </p:cNvPr>
            <p:cNvGrpSpPr/>
            <p:nvPr/>
          </p:nvGrpSpPr>
          <p:grpSpPr>
            <a:xfrm>
              <a:off x="4314639" y="1383471"/>
              <a:ext cx="4428492" cy="576064"/>
              <a:chOff x="4572000" y="1743934"/>
              <a:chExt cx="4428492" cy="576064"/>
            </a:xfrm>
            <a:solidFill>
              <a:schemeClr val="bg1">
                <a:lumMod val="95000"/>
              </a:schemeClr>
            </a:solidFill>
          </p:grpSpPr>
          <p:sp>
            <p:nvSpPr>
              <p:cNvPr id="188" name="Rectangle 187">
                <a:extLst>
                  <a:ext uri="{FF2B5EF4-FFF2-40B4-BE49-F238E27FC236}">
                    <a16:creationId xmlns:a16="http://schemas.microsoft.com/office/drawing/2014/main" xmlns="" id="{8A1EE999-E662-7447-AEA5-1AB59198C9B1}"/>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9" name="Isosceles Triangle 6">
                <a:extLst>
                  <a:ext uri="{FF2B5EF4-FFF2-40B4-BE49-F238E27FC236}">
                    <a16:creationId xmlns:a16="http://schemas.microsoft.com/office/drawing/2014/main" xmlns="" id="{65B66021-DF20-8344-B3FE-BA52BCACCC16}"/>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84" name="TextBox 183">
            <a:extLst>
              <a:ext uri="{FF2B5EF4-FFF2-40B4-BE49-F238E27FC236}">
                <a16:creationId xmlns:a16="http://schemas.microsoft.com/office/drawing/2014/main" xmlns="" id="{E657C7E4-5411-AB41-B403-00CC5460B0EC}"/>
              </a:ext>
            </a:extLst>
          </p:cNvPr>
          <p:cNvSpPr txBox="1"/>
          <p:nvPr/>
        </p:nvSpPr>
        <p:spPr>
          <a:xfrm>
            <a:off x="3381911" y="35181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7</a:t>
            </a:r>
            <a:endParaRPr lang="ko-KR" altLang="en-US" b="1" dirty="0">
              <a:solidFill>
                <a:schemeClr val="bg1"/>
              </a:solidFill>
              <a:cs typeface="Arial" pitchFamily="34" charset="0"/>
            </a:endParaRPr>
          </a:p>
        </p:txBody>
      </p:sp>
      <p:sp>
        <p:nvSpPr>
          <p:cNvPr id="185" name="TextBox 184">
            <a:extLst>
              <a:ext uri="{FF2B5EF4-FFF2-40B4-BE49-F238E27FC236}">
                <a16:creationId xmlns:a16="http://schemas.microsoft.com/office/drawing/2014/main" xmlns="" id="{65ABA915-B8E1-4D49-A579-C5E711188B48}"/>
              </a:ext>
            </a:extLst>
          </p:cNvPr>
          <p:cNvSpPr txBox="1"/>
          <p:nvPr/>
        </p:nvSpPr>
        <p:spPr>
          <a:xfrm>
            <a:off x="3983877" y="3627295"/>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Operation example</a:t>
            </a:r>
            <a:endParaRPr lang="ko-KR" altLang="en-US" sz="1200" b="1" dirty="0">
              <a:solidFill>
                <a:schemeClr val="tx1">
                  <a:lumMod val="75000"/>
                  <a:lumOff val="25000"/>
                </a:schemeClr>
              </a:solidFill>
              <a:cs typeface="Arial" pitchFamily="34" charset="0"/>
            </a:endParaRPr>
          </a:p>
        </p:txBody>
      </p:sp>
      <p:grpSp>
        <p:nvGrpSpPr>
          <p:cNvPr id="173" name="Group 172">
            <a:extLst>
              <a:ext uri="{FF2B5EF4-FFF2-40B4-BE49-F238E27FC236}">
                <a16:creationId xmlns:a16="http://schemas.microsoft.com/office/drawing/2014/main" xmlns="" id="{BB47BF54-2D8E-E24F-910B-8F99AED808EE}"/>
              </a:ext>
            </a:extLst>
          </p:cNvPr>
          <p:cNvGrpSpPr/>
          <p:nvPr/>
        </p:nvGrpSpPr>
        <p:grpSpPr>
          <a:xfrm>
            <a:off x="3029088" y="4023632"/>
            <a:ext cx="3847855" cy="317121"/>
            <a:chOff x="3414539" y="1203598"/>
            <a:chExt cx="5328592" cy="755937"/>
          </a:xfrm>
        </p:grpSpPr>
        <p:grpSp>
          <p:nvGrpSpPr>
            <p:cNvPr id="176" name="Group 175">
              <a:extLst>
                <a:ext uri="{FF2B5EF4-FFF2-40B4-BE49-F238E27FC236}">
                  <a16:creationId xmlns:a16="http://schemas.microsoft.com/office/drawing/2014/main" xmlns="" id="{3E195A48-BE29-E146-8A96-E52687889D4D}"/>
                </a:ext>
              </a:extLst>
            </p:cNvPr>
            <p:cNvGrpSpPr/>
            <p:nvPr/>
          </p:nvGrpSpPr>
          <p:grpSpPr>
            <a:xfrm>
              <a:off x="3414539" y="1203598"/>
              <a:ext cx="3816400" cy="576064"/>
              <a:chOff x="4572000" y="1743933"/>
              <a:chExt cx="3816400" cy="576064"/>
            </a:xfrm>
            <a:solidFill>
              <a:srgbClr val="FFC000"/>
            </a:solidFill>
          </p:grpSpPr>
          <p:sp>
            <p:nvSpPr>
              <p:cNvPr id="180" name="Rectangle 179">
                <a:extLst>
                  <a:ext uri="{FF2B5EF4-FFF2-40B4-BE49-F238E27FC236}">
                    <a16:creationId xmlns:a16="http://schemas.microsoft.com/office/drawing/2014/main" xmlns="" id="{7106C76A-CC29-B243-A85C-CA98941B2D5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1" name="Isosceles Triangle 14">
                <a:extLst>
                  <a:ext uri="{FF2B5EF4-FFF2-40B4-BE49-F238E27FC236}">
                    <a16:creationId xmlns:a16="http://schemas.microsoft.com/office/drawing/2014/main" xmlns="" id="{900B5DAB-E969-1242-B25A-F5547FF7F64C}"/>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2" name="Isosceles Triangle 15">
                <a:extLst>
                  <a:ext uri="{FF2B5EF4-FFF2-40B4-BE49-F238E27FC236}">
                    <a16:creationId xmlns:a16="http://schemas.microsoft.com/office/drawing/2014/main" xmlns="" id="{F2BD9306-2F27-DE40-8AF8-D8F923F728D9}"/>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7" name="Group 176">
              <a:extLst>
                <a:ext uri="{FF2B5EF4-FFF2-40B4-BE49-F238E27FC236}">
                  <a16:creationId xmlns:a16="http://schemas.microsoft.com/office/drawing/2014/main" xmlns="" id="{72038BCB-6F86-DF4A-97EF-B4F34544044F}"/>
                </a:ext>
              </a:extLst>
            </p:cNvPr>
            <p:cNvGrpSpPr/>
            <p:nvPr/>
          </p:nvGrpSpPr>
          <p:grpSpPr>
            <a:xfrm>
              <a:off x="4314639" y="1383471"/>
              <a:ext cx="4428492" cy="576064"/>
              <a:chOff x="4572000" y="1743934"/>
              <a:chExt cx="4428492" cy="576064"/>
            </a:xfrm>
            <a:solidFill>
              <a:schemeClr val="bg1">
                <a:lumMod val="95000"/>
              </a:schemeClr>
            </a:solidFill>
          </p:grpSpPr>
          <p:sp>
            <p:nvSpPr>
              <p:cNvPr id="178" name="Rectangle 177">
                <a:extLst>
                  <a:ext uri="{FF2B5EF4-FFF2-40B4-BE49-F238E27FC236}">
                    <a16:creationId xmlns:a16="http://schemas.microsoft.com/office/drawing/2014/main" xmlns="" id="{A6ECB505-A13E-D741-BA43-6FDF56CF270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9" name="Isosceles Triangle 6">
                <a:extLst>
                  <a:ext uri="{FF2B5EF4-FFF2-40B4-BE49-F238E27FC236}">
                    <a16:creationId xmlns:a16="http://schemas.microsoft.com/office/drawing/2014/main" xmlns="" id="{90EF7B93-B586-2D41-ADB7-406D0BEB0D75}"/>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74" name="TextBox 173">
            <a:extLst>
              <a:ext uri="{FF2B5EF4-FFF2-40B4-BE49-F238E27FC236}">
                <a16:creationId xmlns:a16="http://schemas.microsoft.com/office/drawing/2014/main" xmlns="" id="{A4C31C51-A9D1-BF40-B62E-7912241388D4}"/>
              </a:ext>
            </a:extLst>
          </p:cNvPr>
          <p:cNvSpPr txBox="1"/>
          <p:nvPr/>
        </p:nvSpPr>
        <p:spPr>
          <a:xfrm>
            <a:off x="3193848" y="3954832"/>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8</a:t>
            </a:r>
            <a:endParaRPr lang="ko-KR" altLang="en-US" b="1" dirty="0">
              <a:solidFill>
                <a:schemeClr val="bg1"/>
              </a:solidFill>
              <a:cs typeface="Arial" pitchFamily="34" charset="0"/>
            </a:endParaRPr>
          </a:p>
        </p:txBody>
      </p:sp>
      <p:sp>
        <p:nvSpPr>
          <p:cNvPr id="175" name="TextBox 174">
            <a:extLst>
              <a:ext uri="{FF2B5EF4-FFF2-40B4-BE49-F238E27FC236}">
                <a16:creationId xmlns:a16="http://schemas.microsoft.com/office/drawing/2014/main" xmlns="" id="{035D4CF1-AB5D-5645-9BE6-00201A6C5E7D}"/>
              </a:ext>
            </a:extLst>
          </p:cNvPr>
          <p:cNvSpPr txBox="1"/>
          <p:nvPr/>
        </p:nvSpPr>
        <p:spPr>
          <a:xfrm>
            <a:off x="3830477" y="407565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Work </a:t>
            </a:r>
            <a:r>
              <a:rPr lang="en-US" altLang="ko-KR" sz="1200" b="1" dirty="0" smtClean="0">
                <a:solidFill>
                  <a:schemeClr val="tx1">
                    <a:lumMod val="75000"/>
                    <a:lumOff val="25000"/>
                  </a:schemeClr>
                </a:solidFill>
                <a:cs typeface="Arial" pitchFamily="34" charset="0"/>
              </a:rPr>
              <a:t>environment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23878"/>
            <a:ext cx="9144000" cy="576063"/>
          </a:xfrm>
        </p:spPr>
        <p:txBody>
          <a:bodyPr/>
          <a:lstStyle/>
          <a:p>
            <a:r>
              <a:rPr lang="en-US" altLang="ko-KR" dirty="0"/>
              <a:t>Questions</a:t>
            </a:r>
          </a:p>
          <a:p>
            <a:r>
              <a:rPr lang="en-US" altLang="ko-KR" dirty="0"/>
              <a:t>?</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93D949BF-8EF5-564C-B1C4-623F6654BE98}"/>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7222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EA5CDBF-0A2D-5648-B113-F38D05979CFF}"/>
              </a:ext>
            </a:extLst>
          </p:cNvPr>
          <p:cNvSpPr>
            <a:spLocks noGrp="1"/>
          </p:cNvSpPr>
          <p:nvPr>
            <p:ph type="body" sz="quarter" idx="10"/>
          </p:nvPr>
        </p:nvSpPr>
        <p:spPr>
          <a:xfrm>
            <a:off x="1547664" y="153958"/>
            <a:ext cx="6120680" cy="576064"/>
          </a:xfrm>
        </p:spPr>
        <p:txBody>
          <a:bodyPr/>
          <a:lstStyle/>
          <a:p>
            <a:r>
              <a:rPr lang="en-US" altLang="ko-KR" dirty="0"/>
              <a:t>What is </a:t>
            </a:r>
            <a:endParaRPr lang="ko-KR" altLang="en-US" dirty="0"/>
          </a:p>
        </p:txBody>
      </p:sp>
      <p:pic>
        <p:nvPicPr>
          <p:cNvPr id="6" name="Picture 5">
            <a:extLst>
              <a:ext uri="{FF2B5EF4-FFF2-40B4-BE49-F238E27FC236}">
                <a16:creationId xmlns:a16="http://schemas.microsoft.com/office/drawing/2014/main" xmlns="" id="{B7EAB7E1-F3A6-F24D-9728-9E7A82B7D28C}"/>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3059832" y="-553620"/>
            <a:ext cx="2526928" cy="1991219"/>
          </a:xfrm>
          <a:prstGeom prst="rect">
            <a:avLst/>
          </a:prstGeom>
          <a:ln>
            <a:noFill/>
          </a:ln>
          <a:effectLst>
            <a:outerShdw blurRad="152400" dist="38100" dir="4440000" sx="106000" sy="106000" algn="ctr" rotWithShape="0">
              <a:srgbClr val="FFC000">
                <a:alpha val="46000"/>
              </a:srgbClr>
            </a:outerShdw>
          </a:effectLst>
        </p:spPr>
      </p:pic>
      <p:sp>
        <p:nvSpPr>
          <p:cNvPr id="7" name="TextBox 6">
            <a:extLst>
              <a:ext uri="{FF2B5EF4-FFF2-40B4-BE49-F238E27FC236}">
                <a16:creationId xmlns:a16="http://schemas.microsoft.com/office/drawing/2014/main" xmlns="" id="{1A1643A4-655B-F14A-9A7A-6E47D063FB26}"/>
              </a:ext>
            </a:extLst>
          </p:cNvPr>
          <p:cNvSpPr txBox="1">
            <a:spLocks/>
          </p:cNvSpPr>
          <p:nvPr/>
        </p:nvSpPr>
        <p:spPr>
          <a:xfrm>
            <a:off x="395536" y="1203598"/>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An open-source, public, </a:t>
            </a:r>
            <a:r>
              <a:rPr lang="en-US" dirty="0" err="1">
                <a:solidFill>
                  <a:schemeClr val="bg1">
                    <a:lumMod val="85000"/>
                  </a:schemeClr>
                </a:solidFill>
              </a:rPr>
              <a:t>blockchain</a:t>
            </a:r>
            <a:r>
              <a:rPr lang="en-US" dirty="0">
                <a:solidFill>
                  <a:schemeClr val="bg1">
                    <a:lumMod val="85000"/>
                  </a:schemeClr>
                </a:solidFill>
              </a:rPr>
              <a:t>-based distributed computing </a:t>
            </a:r>
          </a:p>
          <a:p>
            <a:r>
              <a:rPr lang="en-US" dirty="0">
                <a:solidFill>
                  <a:schemeClr val="bg1">
                    <a:lumMod val="85000"/>
                  </a:schemeClr>
                </a:solidFill>
              </a:rPr>
              <a:t>platform and operating system.</a:t>
            </a:r>
          </a:p>
        </p:txBody>
      </p:sp>
      <p:sp>
        <p:nvSpPr>
          <p:cNvPr id="12" name="TextBox 11">
            <a:extLst>
              <a:ext uri="{FF2B5EF4-FFF2-40B4-BE49-F238E27FC236}">
                <a16:creationId xmlns:a16="http://schemas.microsoft.com/office/drawing/2014/main" xmlns="" id="{BC678F52-8F52-044D-ADC7-018D9993457F}"/>
              </a:ext>
            </a:extLst>
          </p:cNvPr>
          <p:cNvSpPr txBox="1">
            <a:spLocks/>
          </p:cNvSpPr>
          <p:nvPr/>
        </p:nvSpPr>
        <p:spPr>
          <a:xfrm>
            <a:off x="4716016" y="1203598"/>
            <a:ext cx="3888432" cy="1584176"/>
          </a:xfrm>
          <a:prstGeom prst="rect">
            <a:avLst/>
          </a:prstGeom>
          <a:solidFill>
            <a:srgbClr val="363636"/>
          </a:solidFill>
        </p:spPr>
        <p:txBody>
          <a:bodyPr wrap="square" rtlCol="0">
            <a:noAutofit/>
          </a:bodyPr>
          <a:lstStyle/>
          <a:p>
            <a:r>
              <a:rPr lang="en-US" sz="1600" dirty="0">
                <a:solidFill>
                  <a:schemeClr val="bg1">
                    <a:lumMod val="85000"/>
                  </a:schemeClr>
                </a:solidFill>
              </a:rPr>
              <a:t>“A secure decentralized generalized </a:t>
            </a:r>
          </a:p>
          <a:p>
            <a:r>
              <a:rPr lang="en-US" sz="1600" dirty="0">
                <a:solidFill>
                  <a:schemeClr val="bg1">
                    <a:lumMod val="85000"/>
                  </a:schemeClr>
                </a:solidFill>
              </a:rPr>
              <a:t>transaction ledger” </a:t>
            </a:r>
          </a:p>
          <a:p>
            <a:r>
              <a:rPr lang="en-US" sz="1600" dirty="0">
                <a:solidFill>
                  <a:schemeClr val="bg1">
                    <a:lumMod val="85000"/>
                  </a:schemeClr>
                </a:solidFill>
              </a:rPr>
              <a:t>”Transactional singleton machine with </a:t>
            </a:r>
          </a:p>
          <a:p>
            <a:r>
              <a:rPr lang="en-US" sz="1600" dirty="0">
                <a:solidFill>
                  <a:schemeClr val="bg1">
                    <a:lumMod val="85000"/>
                  </a:schemeClr>
                </a:solidFill>
              </a:rPr>
              <a:t>shared-state”</a:t>
            </a:r>
          </a:p>
          <a:p>
            <a:r>
              <a:rPr lang="en-US" sz="1600" b="1" dirty="0">
                <a:solidFill>
                  <a:schemeClr val="bg1">
                    <a:lumMod val="85000"/>
                  </a:schemeClr>
                </a:solidFill>
              </a:rPr>
              <a:t>Transaction</a:t>
            </a:r>
            <a:r>
              <a:rPr lang="en-US" sz="1600" dirty="0">
                <a:solidFill>
                  <a:schemeClr val="bg1">
                    <a:lumMod val="85000"/>
                  </a:schemeClr>
                </a:solidFill>
              </a:rPr>
              <a:t> Are state-changing </a:t>
            </a:r>
            <a:r>
              <a:rPr lang="en-US" sz="1600" dirty="0" err="1">
                <a:solidFill>
                  <a:schemeClr val="bg1">
                    <a:lumMod val="85000"/>
                  </a:schemeClr>
                </a:solidFill>
              </a:rPr>
              <a:t>msgs</a:t>
            </a:r>
            <a:endParaRPr lang="en-US" sz="1600" dirty="0">
              <a:solidFill>
                <a:schemeClr val="bg1">
                  <a:lumMod val="85000"/>
                </a:schemeClr>
              </a:solidFill>
            </a:endParaRPr>
          </a:p>
          <a:p>
            <a:r>
              <a:rPr lang="en-US" sz="1600" dirty="0">
                <a:solidFill>
                  <a:schemeClr val="bg1">
                    <a:lumMod val="85000"/>
                  </a:schemeClr>
                </a:solidFill>
              </a:rPr>
              <a:t> (function calls, funds transfer, etc.)</a:t>
            </a:r>
          </a:p>
        </p:txBody>
      </p:sp>
      <p:sp>
        <p:nvSpPr>
          <p:cNvPr id="13" name="TextBox 12">
            <a:extLst>
              <a:ext uri="{FF2B5EF4-FFF2-40B4-BE49-F238E27FC236}">
                <a16:creationId xmlns:a16="http://schemas.microsoft.com/office/drawing/2014/main" xmlns="" id="{9ADA1636-6EC5-B545-BD41-BA078DC6FD35}"/>
              </a:ext>
            </a:extLst>
          </p:cNvPr>
          <p:cNvSpPr txBox="1">
            <a:spLocks/>
          </p:cNvSpPr>
          <p:nvPr/>
        </p:nvSpPr>
        <p:spPr>
          <a:xfrm>
            <a:off x="471601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Two Account types:</a:t>
            </a:r>
          </a:p>
          <a:p>
            <a:r>
              <a:rPr lang="en-US" b="1" dirty="0">
                <a:solidFill>
                  <a:schemeClr val="bg1">
                    <a:lumMod val="85000"/>
                  </a:schemeClr>
                </a:solidFill>
              </a:rPr>
              <a:t>EOA</a:t>
            </a:r>
            <a:r>
              <a:rPr lang="en-US" dirty="0">
                <a:solidFill>
                  <a:schemeClr val="bg1">
                    <a:lumMod val="85000"/>
                  </a:schemeClr>
                </a:solidFill>
              </a:rPr>
              <a:t> – Externally Owned Accounts</a:t>
            </a:r>
          </a:p>
          <a:p>
            <a:r>
              <a:rPr lang="en-US" sz="1400" dirty="0">
                <a:solidFill>
                  <a:schemeClr val="bg1">
                    <a:lumMod val="85000"/>
                  </a:schemeClr>
                </a:solidFill>
              </a:rPr>
              <a:t>(controlled by humans or external code)</a:t>
            </a:r>
          </a:p>
          <a:p>
            <a:r>
              <a:rPr lang="en-US" b="1" dirty="0">
                <a:solidFill>
                  <a:schemeClr val="bg1">
                    <a:lumMod val="85000"/>
                  </a:schemeClr>
                </a:solidFill>
              </a:rPr>
              <a:t>Smart contracts </a:t>
            </a:r>
          </a:p>
          <a:p>
            <a:r>
              <a:rPr lang="en-US" sz="1400" dirty="0">
                <a:solidFill>
                  <a:schemeClr val="bg1">
                    <a:lumMod val="85000"/>
                  </a:schemeClr>
                </a:solidFill>
              </a:rPr>
              <a:t>(controlled by immutable code)</a:t>
            </a:r>
          </a:p>
        </p:txBody>
      </p:sp>
      <p:sp>
        <p:nvSpPr>
          <p:cNvPr id="15" name="TextBox 14">
            <a:extLst>
              <a:ext uri="{FF2B5EF4-FFF2-40B4-BE49-F238E27FC236}">
                <a16:creationId xmlns:a16="http://schemas.microsoft.com/office/drawing/2014/main" xmlns="" id="{D58FFBC3-A614-2941-9FAE-525F37BDDA31}"/>
              </a:ext>
            </a:extLst>
          </p:cNvPr>
          <p:cNvSpPr txBox="1">
            <a:spLocks/>
          </p:cNvSpPr>
          <p:nvPr/>
        </p:nvSpPr>
        <p:spPr>
          <a:xfrm>
            <a:off x="39553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Transaction and payments are being done using underlying crypto </a:t>
            </a:r>
          </a:p>
          <a:p>
            <a:r>
              <a:rPr lang="en-US" dirty="0">
                <a:solidFill>
                  <a:schemeClr val="bg1">
                    <a:lumMod val="85000"/>
                  </a:schemeClr>
                </a:solidFill>
              </a:rPr>
              <a:t>currency called “Ether”, ”Gas” units, and different abstraction “Tokens”</a:t>
            </a:r>
          </a:p>
        </p:txBody>
      </p:sp>
    </p:spTree>
    <p:extLst>
      <p:ext uri="{BB962C8B-B14F-4D97-AF65-F5344CB8AC3E}">
        <p14:creationId xmlns:p14="http://schemas.microsoft.com/office/powerpoint/2010/main" val="375841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4116016" y="1197160"/>
            <a:ext cx="4920480" cy="4708981"/>
          </a:xfrm>
          <a:prstGeom prst="rect">
            <a:avLst/>
          </a:prstGeom>
          <a:noFill/>
        </p:spPr>
        <p:txBody>
          <a:bodyPr wrap="square" rtlCol="0">
            <a:spAutoFit/>
          </a:bodyPr>
          <a:lstStyle/>
          <a:p>
            <a:r>
              <a:rPr lang="en-US" altLang="ko-KR" sz="1200" dirty="0">
                <a:solidFill>
                  <a:schemeClr val="bg1"/>
                </a:solidFill>
                <a:cs typeface="Arial" pitchFamily="34" charset="0"/>
              </a:rPr>
              <a:t>Smart contracts are Immutable-code based accounts on the Ethereum Block-chain.</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Each smart contract account holds:</a:t>
            </a:r>
          </a:p>
          <a:p>
            <a:r>
              <a:rPr lang="en-US" altLang="ko-KR" sz="1200" dirty="0">
                <a:solidFill>
                  <a:schemeClr val="bg1"/>
                </a:solidFill>
                <a:cs typeface="Arial" pitchFamily="34" charset="0"/>
              </a:rPr>
              <a:t> -Ether Balance</a:t>
            </a:r>
          </a:p>
          <a:p>
            <a:r>
              <a:rPr lang="en-US" altLang="ko-KR" sz="1200" dirty="0">
                <a:solidFill>
                  <a:schemeClr val="bg1"/>
                </a:solidFill>
                <a:cs typeface="Arial" pitchFamily="34" charset="0"/>
              </a:rPr>
              <a:t> -Storage</a:t>
            </a:r>
          </a:p>
          <a:p>
            <a:r>
              <a:rPr lang="en-US" altLang="ko-KR" sz="1200" dirty="0">
                <a:solidFill>
                  <a:schemeClr val="bg1"/>
                </a:solidFill>
                <a:cs typeface="Arial" pitchFamily="34" charset="0"/>
              </a:rPr>
              <a:t> -EVM compiled byte code and underlying </a:t>
            </a:r>
            <a:r>
              <a:rPr lang="en-US" sz="1200" dirty="0">
                <a:solidFill>
                  <a:schemeClr val="bg1"/>
                </a:solidFill>
                <a:cs typeface="Arial" pitchFamily="34" charset="0"/>
              </a:rPr>
              <a:t>Application Binary Interface</a:t>
            </a:r>
          </a:p>
          <a:p>
            <a:r>
              <a:rPr lang="en-US" sz="1200" dirty="0">
                <a:solidFill>
                  <a:schemeClr val="bg1"/>
                </a:solidFill>
                <a:cs typeface="Arial" pitchFamily="34" charset="0"/>
              </a:rPr>
              <a:t>  (ABI)</a:t>
            </a:r>
          </a:p>
          <a:p>
            <a:endParaRPr lang="en-US" sz="1200" dirty="0">
              <a:solidFill>
                <a:schemeClr val="bg1"/>
              </a:solidFill>
              <a:cs typeface="Arial" pitchFamily="34" charset="0"/>
            </a:endParaRPr>
          </a:p>
          <a:p>
            <a:r>
              <a:rPr lang="en-US" sz="1200" dirty="0">
                <a:solidFill>
                  <a:schemeClr val="bg1"/>
                </a:solidFill>
                <a:cs typeface="Arial" pitchFamily="34" charset="0"/>
              </a:rPr>
              <a:t>Smart contracts can send transactions to other smart contracts and to EOAs, and deploy new contracts.</a:t>
            </a:r>
          </a:p>
          <a:p>
            <a:endParaRPr lang="en-US" sz="1200" dirty="0">
              <a:solidFill>
                <a:schemeClr val="bg1"/>
              </a:solidFill>
              <a:cs typeface="Arial" pitchFamily="34" charset="0"/>
            </a:endParaRPr>
          </a:p>
          <a:p>
            <a:r>
              <a:rPr lang="en-US" sz="1200" dirty="0">
                <a:solidFill>
                  <a:schemeClr val="bg1"/>
                </a:solidFill>
                <a:cs typeface="Arial" pitchFamily="34" charset="0"/>
              </a:rPr>
              <a:t>With block-chain’s core characteristics (cryptographically sealed, </a:t>
            </a:r>
          </a:p>
          <a:p>
            <a:r>
              <a:rPr lang="en-US" sz="1200" dirty="0">
                <a:solidFill>
                  <a:schemeClr val="bg1"/>
                </a:solidFill>
                <a:cs typeface="Arial" pitchFamily="34" charset="0"/>
              </a:rPr>
              <a:t>distributed, trustless) and underlying crypto currencies, </a:t>
            </a:r>
            <a:r>
              <a:rPr lang="en-US" sz="1200" dirty="0" err="1">
                <a:solidFill>
                  <a:schemeClr val="bg1"/>
                </a:solidFill>
                <a:cs typeface="Arial" pitchFamily="34" charset="0"/>
              </a:rPr>
              <a:t>Ethereum’s</a:t>
            </a:r>
            <a:r>
              <a:rPr lang="en-US" sz="1200" dirty="0">
                <a:solidFill>
                  <a:schemeClr val="bg1"/>
                </a:solidFill>
                <a:cs typeface="Arial" pitchFamily="34" charset="0"/>
              </a:rPr>
              <a:t> </a:t>
            </a:r>
          </a:p>
          <a:p>
            <a:r>
              <a:rPr lang="en-US" sz="1200" dirty="0">
                <a:solidFill>
                  <a:schemeClr val="bg1"/>
                </a:solidFill>
                <a:cs typeface="Arial" pitchFamily="34" charset="0"/>
              </a:rPr>
              <a:t>Smart contracts versatility is endless:</a:t>
            </a:r>
          </a:p>
          <a:p>
            <a:r>
              <a:rPr lang="en-US" sz="1200" dirty="0">
                <a:solidFill>
                  <a:schemeClr val="bg1"/>
                </a:solidFill>
                <a:cs typeface="Arial" pitchFamily="34" charset="0"/>
              </a:rPr>
              <a:t>-Decentralized Banking services ( saving accounts, loans etc. )</a:t>
            </a:r>
          </a:p>
          <a:p>
            <a:r>
              <a:rPr lang="en-US" sz="1200" dirty="0">
                <a:solidFill>
                  <a:schemeClr val="bg1"/>
                </a:solidFill>
                <a:cs typeface="Arial" pitchFamily="34" charset="0"/>
              </a:rPr>
              <a:t>-Mass wisdom oracles.</a:t>
            </a:r>
          </a:p>
          <a:p>
            <a:r>
              <a:rPr lang="en-US" sz="1200" dirty="0">
                <a:solidFill>
                  <a:schemeClr val="bg1"/>
                </a:solidFill>
                <a:cs typeface="Arial" pitchFamily="34" charset="0"/>
              </a:rPr>
              <a:t>-</a:t>
            </a:r>
            <a:r>
              <a:rPr lang="en-US" sz="1200" dirty="0" err="1">
                <a:solidFill>
                  <a:schemeClr val="bg1"/>
                </a:solidFill>
                <a:cs typeface="Arial" pitchFamily="34" charset="0"/>
              </a:rPr>
              <a:t>Decetralized</a:t>
            </a:r>
            <a:r>
              <a:rPr lang="en-US" sz="1200" dirty="0">
                <a:solidFill>
                  <a:schemeClr val="bg1"/>
                </a:solidFill>
                <a:cs typeface="Arial" pitchFamily="34" charset="0"/>
              </a:rPr>
              <a:t> apps.</a:t>
            </a:r>
          </a:p>
          <a:p>
            <a:r>
              <a:rPr lang="en-US" sz="1200" dirty="0">
                <a:solidFill>
                  <a:schemeClr val="bg1"/>
                </a:solidFill>
                <a:cs typeface="Arial" pitchFamily="34" charset="0"/>
              </a:rPr>
              <a:t>-and much more</a:t>
            </a: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xmlns=""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149765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altLang="ko-KR" sz="2400" b="1" dirty="0"/>
              <a:t> Package tracking </a:t>
            </a:r>
            <a:endParaRPr lang="he-IL" sz="2400" dirty="0"/>
          </a:p>
        </p:txBody>
      </p:sp>
      <p:sp>
        <p:nvSpPr>
          <p:cNvPr id="3" name="מלבן 2"/>
          <p:cNvSpPr/>
          <p:nvPr/>
        </p:nvSpPr>
        <p:spPr>
          <a:xfrm>
            <a:off x="1907704" y="1203598"/>
            <a:ext cx="684076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Global online retail sales are growing and are estimated to</a:t>
            </a:r>
          </a:p>
          <a:p>
            <a:r>
              <a:rPr lang="en-US" dirty="0">
                <a:solidFill>
                  <a:schemeClr val="bg1"/>
                </a:solidFill>
              </a:rPr>
              <a:t>      reach 8.8% of total retail spending.</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Billions of packages are being shipped around the world every year.</a:t>
            </a:r>
            <a:endParaRPr lang="he-IL" dirty="0">
              <a:solidFill>
                <a:schemeClr val="bg1"/>
              </a:solidFill>
            </a:endParaRPr>
          </a:p>
          <a:p>
            <a:endParaRPr lang="en-US" altLang="ko-KR" b="1" dirty="0">
              <a:solidFill>
                <a:schemeClr val="tx1">
                  <a:lumMod val="75000"/>
                  <a:lumOff val="25000"/>
                </a:schemeClr>
              </a:solidFill>
              <a:cs typeface="Arial" pitchFamily="34" charset="0"/>
            </a:endParaRPr>
          </a:p>
          <a:p>
            <a:r>
              <a:rPr lang="en-US" altLang="ko-KR" b="1" dirty="0">
                <a:solidFill>
                  <a:schemeClr val="accent2"/>
                </a:solidFill>
                <a:cs typeface="Arial" pitchFamily="34" charset="0"/>
              </a:rPr>
              <a:t>Every shipment involves built in risks for all parties involved, from the moment the package is shipped by the vendor, through delivery by the carrier, until it reaches the buyer </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220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Risks</a:t>
            </a:r>
            <a:endParaRPr lang="he-IL" dirty="0"/>
          </a:p>
        </p:txBody>
      </p:sp>
      <p:sp>
        <p:nvSpPr>
          <p:cNvPr id="3" name="מלבן 2"/>
          <p:cNvSpPr/>
          <p:nvPr/>
        </p:nvSpPr>
        <p:spPr>
          <a:xfrm>
            <a:off x="2096852" y="1347614"/>
            <a:ext cx="6750496" cy="2862322"/>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Lost/stolen package</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Fraud</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Dissatisfied clients</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Multiple carriers</a:t>
            </a:r>
          </a:p>
          <a:p>
            <a:endParaRPr lang="en-US" dirty="0">
              <a:solidFill>
                <a:schemeClr val="bg1"/>
              </a:solidFill>
            </a:endParaRPr>
          </a:p>
          <a:p>
            <a:pPr marL="342900" indent="-342900"/>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953261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Requirements</a:t>
            </a:r>
            <a:endParaRPr lang="he-IL" dirty="0"/>
          </a:p>
        </p:txBody>
      </p:sp>
      <p:sp>
        <p:nvSpPr>
          <p:cNvPr id="3" name="מלבן 2"/>
          <p:cNvSpPr/>
          <p:nvPr/>
        </p:nvSpPr>
        <p:spPr>
          <a:xfrm>
            <a:off x="1997521" y="1347614"/>
            <a:ext cx="6696744" cy="2800767"/>
          </a:xfrm>
          <a:prstGeom prst="rect">
            <a:avLst/>
          </a:prstGeom>
        </p:spPr>
        <p:txBody>
          <a:bodyPr wrap="square">
            <a:spAutoFit/>
          </a:bodyPr>
          <a:lstStyle/>
          <a:p>
            <a:r>
              <a:rPr lang="en-US" sz="1600" dirty="0">
                <a:solidFill>
                  <a:schemeClr val="bg1"/>
                </a:solidFill>
              </a:rPr>
              <a:t>There is a need for a smart package tracking system that provides </a:t>
            </a:r>
          </a:p>
          <a:p>
            <a:r>
              <a:rPr lang="en-US" sz="1600" dirty="0">
                <a:solidFill>
                  <a:schemeClr val="bg1"/>
                </a:solidFill>
              </a:rPr>
              <a:t>solutions for all the stakeholders in the shipment process: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Trustless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Transparency</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Security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Easy interface</a:t>
            </a:r>
          </a:p>
          <a:p>
            <a:endParaRPr lang="en-US" sz="1600" dirty="0"/>
          </a:p>
        </p:txBody>
      </p:sp>
    </p:spTree>
    <p:extLst>
      <p:ext uri="{BB962C8B-B14F-4D97-AF65-F5344CB8AC3E}">
        <p14:creationId xmlns:p14="http://schemas.microsoft.com/office/powerpoint/2010/main" val="219301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3" name="מלבן 2"/>
          <p:cNvSpPr/>
          <p:nvPr/>
        </p:nvSpPr>
        <p:spPr>
          <a:xfrm>
            <a:off x="1880828" y="915566"/>
            <a:ext cx="7182544" cy="3231654"/>
          </a:xfrm>
          <a:prstGeom prst="rect">
            <a:avLst/>
          </a:prstGeom>
        </p:spPr>
        <p:txBody>
          <a:bodyPr wrap="square">
            <a:spAutoFit/>
          </a:bodyPr>
          <a:lstStyle/>
          <a:p>
            <a:r>
              <a:rPr lang="en-US" sz="1600" dirty="0">
                <a:solidFill>
                  <a:schemeClr val="bg1"/>
                </a:solidFill>
              </a:rPr>
              <a:t>Decentralized Application (DApp) does not belong to a single provider or </a:t>
            </a:r>
          </a:p>
          <a:p>
            <a:r>
              <a:rPr lang="en-US" sz="1600" dirty="0">
                <a:solidFill>
                  <a:schemeClr val="bg1"/>
                </a:solidFill>
              </a:rPr>
              <a:t>server, but the whole stack are deployed and operated in a </a:t>
            </a:r>
          </a:p>
          <a:p>
            <a:r>
              <a:rPr lang="en-US" sz="1600" dirty="0">
                <a:solidFill>
                  <a:schemeClr val="bg1"/>
                </a:solidFill>
              </a:rPr>
              <a:t>distributed fashion on a peer-to-peer network.</a:t>
            </a:r>
          </a:p>
          <a:p>
            <a:endParaRPr lang="en-US" sz="1600" dirty="0">
              <a:solidFill>
                <a:schemeClr val="bg1"/>
              </a:solidFill>
            </a:endParaRPr>
          </a:p>
          <a:p>
            <a:r>
              <a:rPr lang="en-US" sz="1600" dirty="0">
                <a:solidFill>
                  <a:schemeClr val="bg1"/>
                </a:solidFill>
              </a:rPr>
              <a:t>It is a smart contract wrapped in a front end UI, that will provide users:</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Resiliancy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Transperncy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Decetralization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467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4" name="TextBox 3"/>
          <p:cNvSpPr txBox="1"/>
          <p:nvPr/>
        </p:nvSpPr>
        <p:spPr>
          <a:xfrm>
            <a:off x="2123728" y="1275606"/>
            <a:ext cx="6408712" cy="3139321"/>
          </a:xfrm>
          <a:prstGeom prst="rect">
            <a:avLst/>
          </a:prstGeom>
          <a:noFill/>
        </p:spPr>
        <p:txBody>
          <a:bodyPr wrap="square" rtlCol="1">
            <a:spAutoFit/>
          </a:bodyPr>
          <a:lstStyle/>
          <a:p>
            <a:r>
              <a:rPr lang="en-US" dirty="0">
                <a:solidFill>
                  <a:schemeClr val="bg1"/>
                </a:solidFill>
              </a:rPr>
              <a:t>A </a:t>
            </a:r>
            <a:r>
              <a:rPr lang="en-US" dirty="0" err="1">
                <a:solidFill>
                  <a:schemeClr val="bg1"/>
                </a:solidFill>
              </a:rPr>
              <a:t>Dapp</a:t>
            </a:r>
            <a:r>
              <a:rPr lang="en-US" dirty="0">
                <a:solidFill>
                  <a:schemeClr val="bg1"/>
                </a:solidFill>
              </a:rPr>
              <a:t> as described can meet all the requirements specified</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Trustlessness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Transparency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 friendly</a:t>
            </a:r>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4092853858"/>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4463</TotalTime>
  <Words>1270</Words>
  <Application>Microsoft Office PowerPoint</Application>
  <PresentationFormat>‫הצגה על המסך (16:9)</PresentationFormat>
  <Paragraphs>299</Paragraphs>
  <Slides>21</Slides>
  <Notes>6</Notes>
  <HiddenSlides>0</HiddenSlides>
  <MMClips>0</MMClips>
  <ScaleCrop>false</ScaleCrop>
  <HeadingPairs>
    <vt:vector size="6" baseType="variant">
      <vt:variant>
        <vt:lpstr>גופנים בשימוש</vt:lpstr>
      </vt:variant>
      <vt:variant>
        <vt:i4>4</vt:i4>
      </vt:variant>
      <vt:variant>
        <vt:lpstr>ערכת נושא</vt:lpstr>
      </vt:variant>
      <vt:variant>
        <vt:i4>3</vt:i4>
      </vt:variant>
      <vt:variant>
        <vt:lpstr>כותרות שקופיות</vt:lpstr>
      </vt:variant>
      <vt:variant>
        <vt:i4>21</vt:i4>
      </vt:variant>
    </vt:vector>
  </HeadingPairs>
  <TitlesOfParts>
    <vt:vector size="28" baseType="lpstr">
      <vt:lpstr>Arial Unicode MS</vt:lpstr>
      <vt:lpstr>맑은 고딕</vt:lpstr>
      <vt:lpstr>Arial</vt:lpstr>
      <vt:lpstr>Calibri</vt:lpstr>
      <vt:lpstr>Cover and End Slide Master</vt:lpstr>
      <vt:lpstr>Contents Slide Master</vt:lpstr>
      <vt:lpstr>Section Break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yonatan haimovitz</cp:lastModifiedBy>
  <cp:revision>113</cp:revision>
  <dcterms:created xsi:type="dcterms:W3CDTF">2016-12-05T23:26:54Z</dcterms:created>
  <dcterms:modified xsi:type="dcterms:W3CDTF">2018-06-04T08:14:11Z</dcterms:modified>
</cp:coreProperties>
</file>